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58"/>
  </p:notesMasterIdLst>
  <p:sldIdLst>
    <p:sldId id="338" r:id="rId2"/>
    <p:sldId id="327" r:id="rId3"/>
    <p:sldId id="342" r:id="rId4"/>
    <p:sldId id="314" r:id="rId5"/>
    <p:sldId id="289" r:id="rId6"/>
    <p:sldId id="340" r:id="rId7"/>
    <p:sldId id="341" r:id="rId8"/>
    <p:sldId id="329" r:id="rId9"/>
    <p:sldId id="256" r:id="rId10"/>
    <p:sldId id="330" r:id="rId11"/>
    <p:sldId id="331" r:id="rId12"/>
    <p:sldId id="283" r:id="rId13"/>
    <p:sldId id="335" r:id="rId14"/>
    <p:sldId id="291" r:id="rId15"/>
    <p:sldId id="292" r:id="rId16"/>
    <p:sldId id="328" r:id="rId17"/>
    <p:sldId id="285" r:id="rId18"/>
    <p:sldId id="332" r:id="rId19"/>
    <p:sldId id="307" r:id="rId20"/>
    <p:sldId id="334" r:id="rId21"/>
    <p:sldId id="333" r:id="rId22"/>
    <p:sldId id="336" r:id="rId23"/>
    <p:sldId id="286" r:id="rId24"/>
    <p:sldId id="308" r:id="rId25"/>
    <p:sldId id="325" r:id="rId26"/>
    <p:sldId id="305" r:id="rId27"/>
    <p:sldId id="306" r:id="rId28"/>
    <p:sldId id="274" r:id="rId29"/>
    <p:sldId id="317" r:id="rId30"/>
    <p:sldId id="315" r:id="rId31"/>
    <p:sldId id="316" r:id="rId32"/>
    <p:sldId id="320" r:id="rId33"/>
    <p:sldId id="322" r:id="rId34"/>
    <p:sldId id="258" r:id="rId35"/>
    <p:sldId id="261" r:id="rId36"/>
    <p:sldId id="310" r:id="rId37"/>
    <p:sldId id="311" r:id="rId38"/>
    <p:sldId id="313" r:id="rId39"/>
    <p:sldId id="343" r:id="rId40"/>
    <p:sldId id="344" r:id="rId41"/>
    <p:sldId id="282" r:id="rId42"/>
    <p:sldId id="297" r:id="rId43"/>
    <p:sldId id="345" r:id="rId44"/>
    <p:sldId id="276" r:id="rId45"/>
    <p:sldId id="279" r:id="rId46"/>
    <p:sldId id="324" r:id="rId47"/>
    <p:sldId id="280" r:id="rId48"/>
    <p:sldId id="337" r:id="rId49"/>
    <p:sldId id="298" r:id="rId50"/>
    <p:sldId id="323" r:id="rId51"/>
    <p:sldId id="299" r:id="rId52"/>
    <p:sldId id="300" r:id="rId53"/>
    <p:sldId id="273" r:id="rId54"/>
    <p:sldId id="275" r:id="rId55"/>
    <p:sldId id="301" r:id="rId56"/>
    <p:sldId id="277" r:id="rId5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5050"/>
    <a:srgbClr val="EA6A00"/>
    <a:srgbClr val="800000"/>
    <a:srgbClr val="C0C0C0"/>
    <a:srgbClr val="B2B2B2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239" autoAdjust="0"/>
    <p:restoredTop sz="94664" autoAdjust="0"/>
  </p:normalViewPr>
  <p:slideViewPr>
    <p:cSldViewPr>
      <p:cViewPr>
        <p:scale>
          <a:sx n="60" d="100"/>
          <a:sy n="60" d="100"/>
        </p:scale>
        <p:origin x="-228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8-02T07:56:36.953" idx="1">
    <p:pos x="5592" y="3899"/>
    <p:text>LA BIOQUIMICA ES UNA CIENCIA DINÁMICA PORQUE INVESTIGA LAS TRANSFORMACIONES QUÍMICAS QUE SE PRODUCEN EN LOS SITEMAS BIOLOGICOS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6B9A5EE-363A-4363-BFA7-439665EE96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D19E0-4B47-4E60-9528-ADF5CD96A90D}" type="slidenum">
              <a:rPr lang="es-ES" smtClean="0"/>
              <a:pPr/>
              <a:t>44</a:t>
            </a:fld>
            <a:endParaRPr lang="es-E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BB46581-9945-42CE-80C4-6480ACA7C1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8B97F-8F12-4D01-9E35-C5EFCA98A0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27478-E7F8-4C0E-B2C0-288D596E89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DE9FD-03B0-4A96-B358-3A6B2877AA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7DDEB-6DBA-4970-8776-06809BE6FC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D7FB9-5BF8-4DE8-8157-079522A479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2E2CC8-A5A2-469E-8FA9-352B7AB7D7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48F0A3-BEAC-4911-AEDB-C6C406A49E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B0C12B-BD89-4A6A-A43C-D37C43C60E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C87EB5-BE7A-4AFE-B6F8-7A09B945DB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391C-9232-4151-BAF7-5615B2E5AD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6F2206-976F-4CE1-94EA-6C0AB8CF4D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21BA6CE-C901-4117-8E4D-4642DFB4858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105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F17CBB3-C5ED-4839-98D0-EF9A6314C4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90" r:id="rId3"/>
    <p:sldLayoutId id="2147483691" r:id="rId4"/>
    <p:sldLayoutId id="2147483692" r:id="rId5"/>
    <p:sldLayoutId id="2147483693" r:id="rId6"/>
    <p:sldLayoutId id="2147483687" r:id="rId7"/>
    <p:sldLayoutId id="2147483694" r:id="rId8"/>
    <p:sldLayoutId id="2147483695" r:id="rId9"/>
    <p:sldLayoutId id="2147483686" r:id="rId10"/>
    <p:sldLayoutId id="2147483685" r:id="rId11"/>
    <p:sldLayoutId id="2147483696" r:id="rId12"/>
    <p:sldLayoutId id="214748369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214313" y="1357313"/>
            <a:ext cx="8686800" cy="5500687"/>
          </a:xfrm>
        </p:spPr>
        <p:txBody>
          <a:bodyPr/>
          <a:lstStyle/>
          <a:p>
            <a:r>
              <a:rPr lang="es-PE" sz="2800" b="1" dirty="0" smtClean="0"/>
              <a:t>Prof. Responsable: Dra. Ana </a:t>
            </a:r>
            <a:r>
              <a:rPr lang="es-PE" sz="2800" b="1" dirty="0" err="1" smtClean="0"/>
              <a:t>Anzulovich</a:t>
            </a:r>
            <a:endParaRPr lang="es-PE" sz="2800" b="1" dirty="0" smtClean="0"/>
          </a:p>
          <a:p>
            <a:pPr>
              <a:buFont typeface="Wingdings 3" pitchFamily="18" charset="2"/>
              <a:buNone/>
            </a:pPr>
            <a:endParaRPr lang="es-PE" sz="2800" b="1" dirty="0" smtClean="0"/>
          </a:p>
          <a:p>
            <a:r>
              <a:rPr lang="es-PE" sz="2800" b="1" dirty="0" smtClean="0"/>
              <a:t>Prof. Colaborador: Dra. Fanny </a:t>
            </a:r>
            <a:r>
              <a:rPr lang="es-PE" sz="2800" b="1" dirty="0" err="1" smtClean="0"/>
              <a:t>Zirulnik</a:t>
            </a:r>
            <a:endParaRPr lang="es-PE" sz="2800" b="1" dirty="0" smtClean="0"/>
          </a:p>
          <a:p>
            <a:pPr>
              <a:buFont typeface="Wingdings 3" pitchFamily="18" charset="2"/>
              <a:buNone/>
            </a:pPr>
            <a:endParaRPr lang="es-PE" sz="2800" b="1" dirty="0" smtClean="0"/>
          </a:p>
          <a:p>
            <a:r>
              <a:rPr lang="es-PE" sz="2800" b="1" dirty="0" smtClean="0"/>
              <a:t>Responsable de los Trabajos Prácticos: Dra. Alicia Molina</a:t>
            </a:r>
          </a:p>
          <a:p>
            <a:pPr>
              <a:buFont typeface="Wingdings 3" pitchFamily="18" charset="2"/>
              <a:buNone/>
            </a:pPr>
            <a:endParaRPr lang="es-PE" sz="2800" b="1" dirty="0" smtClean="0"/>
          </a:p>
          <a:p>
            <a:r>
              <a:rPr lang="es-PE" sz="2800" b="1" dirty="0" smtClean="0"/>
              <a:t>Jefes de TP: Dra. Mariela Coria y Dra. Lorena </a:t>
            </a:r>
            <a:r>
              <a:rPr lang="es-PE" sz="2800" b="1" dirty="0" err="1" smtClean="0"/>
              <a:t>Navigatore</a:t>
            </a:r>
            <a:endParaRPr lang="es-PE" sz="28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00B050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PE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EQUIPO DOCENTE</a:t>
            </a:r>
            <a:endParaRPr lang="es-PE" sz="2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85775" y="1143000"/>
            <a:ext cx="8229600" cy="4786313"/>
          </a:xfrm>
          <a:solidFill>
            <a:schemeClr val="bg1">
              <a:lumMod val="85000"/>
            </a:schemeClr>
          </a:solidFill>
          <a:ln w="38100">
            <a:solidFill>
              <a:srgbClr val="5A1AE8"/>
            </a:solidFill>
          </a:ln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Transformación de moléculas complejas en moléculas simples y viceversa</a:t>
            </a:r>
          </a:p>
          <a:p>
            <a:pPr marL="365760" indent="-256032" fontAlgn="auto">
              <a:spcAft>
                <a:spcPts val="0"/>
              </a:spcAft>
              <a:buFontTx/>
              <a:buNone/>
              <a:defRPr/>
            </a:pPr>
            <a:endParaRPr lang="es-ES" dirty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1414"/>
            <a:ext cx="8229600" cy="922337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/>
              <a:t>Ejemplos de transformaciones mediadas por enzimas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857250" y="2574925"/>
            <a:ext cx="1439863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PAN</a:t>
            </a:r>
            <a:endParaRPr lang="es-MX" sz="2800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785813" y="3438525"/>
            <a:ext cx="1439862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PAPAS</a:t>
            </a:r>
            <a:endParaRPr lang="es-MX" sz="2800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785813" y="4375150"/>
            <a:ext cx="1439862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ARROZ</a:t>
            </a:r>
            <a:endParaRPr lang="es-MX" sz="2800"/>
          </a:p>
        </p:txBody>
      </p:sp>
      <p:sp>
        <p:nvSpPr>
          <p:cNvPr id="2057" name="AutoShape 9"/>
          <p:cNvSpPr>
            <a:spLocks/>
          </p:cNvSpPr>
          <p:nvPr/>
        </p:nvSpPr>
        <p:spPr bwMode="auto">
          <a:xfrm>
            <a:off x="2513013" y="2646363"/>
            <a:ext cx="792162" cy="2303462"/>
          </a:xfrm>
          <a:prstGeom prst="rightBrace">
            <a:avLst>
              <a:gd name="adj1" fmla="val 2423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162300" y="3149600"/>
            <a:ext cx="1655763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 dirty="0"/>
              <a:t>ALMIDON</a:t>
            </a:r>
            <a:endParaRPr lang="es-MX" sz="2800" b="1" dirty="0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4962525" y="3222625"/>
            <a:ext cx="863600" cy="217488"/>
          </a:xfrm>
          <a:prstGeom prst="curvedDownArrow">
            <a:avLst>
              <a:gd name="adj1" fmla="val 79416"/>
              <a:gd name="adj2" fmla="val 15883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000364" y="4806950"/>
            <a:ext cx="2393961" cy="69375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dirty="0"/>
              <a:t>GLUCOGENO</a:t>
            </a:r>
            <a:endParaRPr lang="es-MX" sz="2800" dirty="0"/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6257925" y="4662488"/>
            <a:ext cx="2232025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(GLUCOSA)</a:t>
            </a:r>
            <a:r>
              <a:rPr lang="es-AR" sz="2800" b="1" baseline="-25000"/>
              <a:t>n</a:t>
            </a:r>
            <a:endParaRPr lang="es-MX" sz="2800" b="1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H="1">
            <a:off x="5465763" y="5022850"/>
            <a:ext cx="6477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5826125" y="2933700"/>
            <a:ext cx="230346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n (GLUCOSA)</a:t>
            </a:r>
            <a:endParaRPr lang="es-MX" sz="2800" b="1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H="1">
            <a:off x="5394325" y="2501900"/>
            <a:ext cx="3603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5249863" y="2214563"/>
            <a:ext cx="1728787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 dirty="0">
                <a:solidFill>
                  <a:srgbClr val="FF0000"/>
                </a:solidFill>
              </a:rPr>
              <a:t>ENZIMAS</a:t>
            </a:r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6834188" y="3870325"/>
            <a:ext cx="287337" cy="792163"/>
          </a:xfrm>
          <a:prstGeom prst="downArrow">
            <a:avLst>
              <a:gd name="adj1" fmla="val 50000"/>
              <a:gd name="adj2" fmla="val 6892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6329363" y="4014788"/>
            <a:ext cx="1728787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 dirty="0">
                <a:solidFill>
                  <a:srgbClr val="FF0000"/>
                </a:solidFill>
              </a:rPr>
              <a:t>ENZIMAS</a:t>
            </a:r>
            <a:endParaRPr lang="es-MX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  <p:bldP spid="2061" grpId="0" animBg="1"/>
      <p:bldP spid="2062" grpId="0" animBg="1"/>
      <p:bldP spid="2063" grpId="0" animBg="1"/>
      <p:bldP spid="2065" grpId="0" animBg="1"/>
      <p:bldP spid="2066" grpId="0" animBg="1"/>
      <p:bldP spid="2067" grpId="0" animBg="1"/>
      <p:bldP spid="2069" grpId="0" animBg="1"/>
      <p:bldP spid="20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Oval 2"/>
          <p:cNvSpPr>
            <a:spLocks noChangeArrowheads="1"/>
          </p:cNvSpPr>
          <p:nvPr/>
        </p:nvSpPr>
        <p:spPr bwMode="auto">
          <a:xfrm>
            <a:off x="250825" y="765175"/>
            <a:ext cx="1800225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PANCETA</a:t>
            </a:r>
            <a:endParaRPr lang="es-MX" sz="2800"/>
          </a:p>
        </p:txBody>
      </p:sp>
      <p:sp>
        <p:nvSpPr>
          <p:cNvPr id="182275" name="Oval 3"/>
          <p:cNvSpPr>
            <a:spLocks noChangeArrowheads="1"/>
          </p:cNvSpPr>
          <p:nvPr/>
        </p:nvSpPr>
        <p:spPr bwMode="auto">
          <a:xfrm>
            <a:off x="177800" y="1844675"/>
            <a:ext cx="1800225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CHIZITOS</a:t>
            </a:r>
            <a:endParaRPr lang="es-MX" sz="2800"/>
          </a:p>
        </p:txBody>
      </p:sp>
      <p:sp>
        <p:nvSpPr>
          <p:cNvPr id="182276" name="Oval 4"/>
          <p:cNvSpPr>
            <a:spLocks noChangeArrowheads="1"/>
          </p:cNvSpPr>
          <p:nvPr/>
        </p:nvSpPr>
        <p:spPr bwMode="auto">
          <a:xfrm>
            <a:off x="34925" y="3068638"/>
            <a:ext cx="1943100" cy="865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CHORIZOS</a:t>
            </a:r>
            <a:endParaRPr lang="es-MX" sz="2800"/>
          </a:p>
        </p:txBody>
      </p:sp>
      <p:sp>
        <p:nvSpPr>
          <p:cNvPr id="182277" name="AutoShape 5"/>
          <p:cNvSpPr>
            <a:spLocks/>
          </p:cNvSpPr>
          <p:nvPr/>
        </p:nvSpPr>
        <p:spPr bwMode="auto">
          <a:xfrm>
            <a:off x="2051050" y="836613"/>
            <a:ext cx="576263" cy="3024187"/>
          </a:xfrm>
          <a:prstGeom prst="rightBrace">
            <a:avLst>
              <a:gd name="adj1" fmla="val 437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2698750" y="1844675"/>
            <a:ext cx="1727200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 dirty="0" smtClean="0"/>
              <a:t>GRASAS</a:t>
            </a:r>
          </a:p>
          <a:p>
            <a:pPr algn="ctr"/>
            <a:r>
              <a:rPr lang="es-AR" sz="2800" b="1" dirty="0" smtClean="0"/>
              <a:t>(TG)</a:t>
            </a:r>
            <a:endParaRPr lang="es-AR" sz="2800" b="1" dirty="0"/>
          </a:p>
        </p:txBody>
      </p:sp>
      <p:sp>
        <p:nvSpPr>
          <p:cNvPr id="182280" name="Oval 8"/>
          <p:cNvSpPr>
            <a:spLocks noChangeArrowheads="1"/>
          </p:cNvSpPr>
          <p:nvPr/>
        </p:nvSpPr>
        <p:spPr bwMode="auto">
          <a:xfrm>
            <a:off x="1333498" y="4365625"/>
            <a:ext cx="2952750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TRIGLICERIDOS</a:t>
            </a:r>
            <a:endParaRPr lang="es-MX" sz="2800"/>
          </a:p>
        </p:txBody>
      </p:sp>
      <p:sp>
        <p:nvSpPr>
          <p:cNvPr id="182282" name="Line 10"/>
          <p:cNvSpPr>
            <a:spLocks noChangeShapeType="1"/>
          </p:cNvSpPr>
          <p:nvPr/>
        </p:nvSpPr>
        <p:spPr bwMode="auto">
          <a:xfrm flipH="1" flipV="1">
            <a:off x="4429124" y="5112069"/>
            <a:ext cx="129381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2283" name="Oval 11"/>
          <p:cNvSpPr>
            <a:spLocks noChangeArrowheads="1"/>
          </p:cNvSpPr>
          <p:nvPr/>
        </p:nvSpPr>
        <p:spPr bwMode="auto">
          <a:xfrm>
            <a:off x="5508625" y="1412875"/>
            <a:ext cx="3024188" cy="151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dirty="0"/>
              <a:t>MONO</a:t>
            </a:r>
          </a:p>
          <a:p>
            <a:pPr algn="ctr"/>
            <a:r>
              <a:rPr lang="es-AR" sz="2800" dirty="0" smtClean="0"/>
              <a:t>GLICERIDOS</a:t>
            </a:r>
            <a:endParaRPr lang="es-MX" sz="2800" dirty="0"/>
          </a:p>
          <a:p>
            <a:pPr algn="ctr"/>
            <a:endParaRPr lang="es-MX" sz="2800" b="1" dirty="0"/>
          </a:p>
        </p:txBody>
      </p:sp>
      <p:sp>
        <p:nvSpPr>
          <p:cNvPr id="182284" name="Line 12"/>
          <p:cNvSpPr>
            <a:spLocks noChangeShapeType="1"/>
          </p:cNvSpPr>
          <p:nvPr/>
        </p:nvSpPr>
        <p:spPr bwMode="auto">
          <a:xfrm>
            <a:off x="4500563" y="2420938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2285" name="AutoShape 13"/>
          <p:cNvSpPr>
            <a:spLocks noChangeArrowheads="1"/>
          </p:cNvSpPr>
          <p:nvPr/>
        </p:nvSpPr>
        <p:spPr bwMode="auto">
          <a:xfrm>
            <a:off x="4500563" y="1989138"/>
            <a:ext cx="863600" cy="217487"/>
          </a:xfrm>
          <a:prstGeom prst="curvedDownArrow">
            <a:avLst>
              <a:gd name="adj1" fmla="val 79416"/>
              <a:gd name="adj2" fmla="val 15883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82286" name="Line 14"/>
          <p:cNvSpPr>
            <a:spLocks noChangeShapeType="1"/>
          </p:cNvSpPr>
          <p:nvPr/>
        </p:nvSpPr>
        <p:spPr bwMode="auto">
          <a:xfrm flipH="1">
            <a:off x="5076825" y="1268413"/>
            <a:ext cx="3603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2287" name="Rectangle 15"/>
          <p:cNvSpPr>
            <a:spLocks noChangeArrowheads="1"/>
          </p:cNvSpPr>
          <p:nvPr/>
        </p:nvSpPr>
        <p:spPr bwMode="auto">
          <a:xfrm>
            <a:off x="4643438" y="908050"/>
            <a:ext cx="17287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 dirty="0">
                <a:solidFill>
                  <a:srgbClr val="FF0000"/>
                </a:solidFill>
              </a:rPr>
              <a:t>ENZIMAS</a:t>
            </a:r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182288" name="Line 16"/>
          <p:cNvSpPr>
            <a:spLocks noChangeShapeType="1"/>
          </p:cNvSpPr>
          <p:nvPr/>
        </p:nvSpPr>
        <p:spPr bwMode="auto">
          <a:xfrm>
            <a:off x="7019925" y="2997200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2289" name="Rectangle 17"/>
          <p:cNvSpPr>
            <a:spLocks noChangeArrowheads="1"/>
          </p:cNvSpPr>
          <p:nvPr/>
        </p:nvSpPr>
        <p:spPr bwMode="auto">
          <a:xfrm>
            <a:off x="6156325" y="3213100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 dirty="0">
                <a:solidFill>
                  <a:srgbClr val="FF0000"/>
                </a:solidFill>
              </a:rPr>
              <a:t>ENZIMAS</a:t>
            </a:r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182290" name="Oval 18"/>
          <p:cNvSpPr>
            <a:spLocks noChangeArrowheads="1"/>
          </p:cNvSpPr>
          <p:nvPr/>
        </p:nvSpPr>
        <p:spPr bwMode="auto">
          <a:xfrm>
            <a:off x="5795963" y="4076700"/>
            <a:ext cx="2808287" cy="1944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/>
              <a:t>GLICEROL</a:t>
            </a:r>
          </a:p>
          <a:p>
            <a:pPr algn="ctr"/>
            <a:r>
              <a:rPr lang="es-AR" sz="2800"/>
              <a:t>+3 AC.GRASOS</a:t>
            </a:r>
            <a:endParaRPr lang="es-MX" sz="2800" b="1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143372" y="4429132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AR" sz="2800" b="1" dirty="0">
                <a:solidFill>
                  <a:srgbClr val="FF0000"/>
                </a:solidFill>
              </a:rPr>
              <a:t>ENZIMAS</a:t>
            </a:r>
            <a:endParaRPr lang="es-MX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8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8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82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8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82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8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8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8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8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4" grpId="0" animBg="1"/>
      <p:bldP spid="182275" grpId="0" animBg="1"/>
      <p:bldP spid="182276" grpId="0" animBg="1"/>
      <p:bldP spid="182277" grpId="0" animBg="1"/>
      <p:bldP spid="182278" grpId="0" animBg="1"/>
      <p:bldP spid="182280" grpId="0" animBg="1"/>
      <p:bldP spid="182282" grpId="0" animBg="1"/>
      <p:bldP spid="182283" grpId="0" animBg="1"/>
      <p:bldP spid="182284" grpId="0" animBg="1"/>
      <p:bldP spid="182285" grpId="0" animBg="1"/>
      <p:bldP spid="182286" grpId="0" animBg="1"/>
      <p:bldP spid="182287" grpId="0" animBg="1"/>
      <p:bldP spid="182288" grpId="0" animBg="1"/>
      <p:bldP spid="182289" grpId="0" animBg="1"/>
      <p:bldP spid="182290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85875"/>
            <a:ext cx="8472488" cy="4525963"/>
          </a:xfrm>
          <a:solidFill>
            <a:schemeClr val="bg1">
              <a:lumMod val="85000"/>
            </a:schemeClr>
          </a:solidFill>
          <a:ln>
            <a:solidFill>
              <a:srgbClr val="5A1AE8"/>
            </a:solidFill>
          </a:ln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b="1" dirty="0" smtClean="0"/>
              <a:t>Oxido-reducción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ES" sz="2800" b="1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b="1" dirty="0" smtClean="0"/>
              <a:t>Rotura y formación de enlaces C-C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800" b="1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b="1" dirty="0" smtClean="0"/>
              <a:t>Reorganizaciones internas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800" b="1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b="1" dirty="0" smtClean="0"/>
              <a:t>Transferencia de grupos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es-ES" sz="2800" b="1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b="1" dirty="0" smtClean="0"/>
              <a:t>Reacciones de condensación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80" y="71414"/>
            <a:ext cx="8686800" cy="1143000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reacciones catalizadas por enzimas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3" name="Rectangle 5"/>
          <p:cNvSpPr>
            <a:spLocks noGrp="1" noChangeArrowheads="1"/>
          </p:cNvSpPr>
          <p:nvPr>
            <p:ph idx="1"/>
          </p:nvPr>
        </p:nvSpPr>
        <p:spPr>
          <a:xfrm>
            <a:off x="179388" y="1143000"/>
            <a:ext cx="8685212" cy="514352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s-AR" sz="2400" b="1" dirty="0" smtClean="0"/>
              <a:t>Al nombre del sustrato o del producto, se le agrega la terminación </a:t>
            </a:r>
            <a:r>
              <a:rPr lang="es-AR" sz="2400" b="1" u="sng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ASA</a:t>
            </a:r>
            <a:r>
              <a:rPr lang="es-AR" sz="2400" dirty="0" smtClean="0"/>
              <a:t>. Por ejemplo:</a:t>
            </a:r>
          </a:p>
          <a:p>
            <a:pPr>
              <a:buFontTx/>
              <a:buNone/>
            </a:pPr>
            <a:r>
              <a:rPr lang="es-AR" sz="2400" b="1" dirty="0" smtClean="0"/>
              <a:t>    </a:t>
            </a:r>
            <a:r>
              <a:rPr lang="es-AR" sz="2400" b="1" dirty="0" err="1" smtClean="0">
                <a:solidFill>
                  <a:srgbClr val="0066FF"/>
                </a:solidFill>
              </a:rPr>
              <a:t>sacarasa</a:t>
            </a:r>
            <a:r>
              <a:rPr lang="es-AR" sz="2400" b="1" dirty="0" smtClean="0">
                <a:solidFill>
                  <a:srgbClr val="0066FF"/>
                </a:solidFill>
              </a:rPr>
              <a:t>, ureasa, amilasa</a:t>
            </a:r>
            <a:r>
              <a:rPr lang="es-ES" sz="2400" b="1" dirty="0" smtClean="0">
                <a:solidFill>
                  <a:srgbClr val="0066FF"/>
                </a:solidFill>
              </a:rPr>
              <a:t>, etc.</a:t>
            </a:r>
            <a:endParaRPr lang="es-ES" sz="2400" b="1" dirty="0" smtClean="0"/>
          </a:p>
          <a:p>
            <a:r>
              <a:rPr lang="es-AR" sz="2400" b="1" dirty="0" smtClean="0"/>
              <a:t>O a la </a:t>
            </a:r>
            <a:r>
              <a:rPr lang="es-AR" sz="2400" b="1" dirty="0" err="1" smtClean="0"/>
              <a:t>reaccion</a:t>
            </a:r>
            <a:r>
              <a:rPr lang="es-AR" sz="2400" b="1" dirty="0" smtClean="0"/>
              <a:t> que catalizan, por ej.: </a:t>
            </a:r>
            <a:r>
              <a:rPr lang="es-AR" sz="2400" b="1" dirty="0" err="1" smtClean="0">
                <a:solidFill>
                  <a:srgbClr val="0000FF"/>
                </a:solidFill>
              </a:rPr>
              <a:t>oxidoreductasa</a:t>
            </a:r>
            <a:r>
              <a:rPr lang="es-AR" sz="2400" b="1" dirty="0" smtClean="0">
                <a:solidFill>
                  <a:srgbClr val="0000FF"/>
                </a:solidFill>
              </a:rPr>
              <a:t>, deshidrogenasa, </a:t>
            </a:r>
            <a:r>
              <a:rPr lang="es-AR" sz="2400" b="1" dirty="0" err="1" smtClean="0">
                <a:solidFill>
                  <a:srgbClr val="0000FF"/>
                </a:solidFill>
              </a:rPr>
              <a:t>descarboxilasa</a:t>
            </a:r>
            <a:r>
              <a:rPr lang="es-AR" sz="2400" b="1" dirty="0" smtClean="0">
                <a:solidFill>
                  <a:srgbClr val="0000FF"/>
                </a:solidFill>
              </a:rPr>
              <a:t>, etc</a:t>
            </a:r>
            <a:r>
              <a:rPr lang="es-AR" sz="2400" b="1" dirty="0" smtClean="0"/>
              <a:t>. </a:t>
            </a:r>
          </a:p>
          <a:p>
            <a:r>
              <a:rPr lang="es-AR" sz="2400" b="1" dirty="0" smtClean="0"/>
              <a:t>Otras tienen nombres </a:t>
            </a:r>
            <a:r>
              <a:rPr lang="es-AR" sz="2400" b="1" u="sng" dirty="0" smtClean="0"/>
              <a:t>arbitrarios</a:t>
            </a:r>
            <a:r>
              <a:rPr lang="es-AR" sz="2400" b="1" dirty="0" smtClean="0"/>
              <a:t>, como:</a:t>
            </a:r>
          </a:p>
          <a:p>
            <a:pPr>
              <a:buFontTx/>
              <a:buNone/>
            </a:pPr>
            <a:r>
              <a:rPr lang="es-AR" sz="2400" b="1" dirty="0" smtClean="0"/>
              <a:t>   </a:t>
            </a:r>
            <a:r>
              <a:rPr lang="es-AR" sz="2400" b="1" dirty="0" smtClean="0">
                <a:solidFill>
                  <a:srgbClr val="0066FF"/>
                </a:solidFill>
              </a:rPr>
              <a:t>ptialina salival, pepsina del jugo gástrico, tripsina, etc.</a:t>
            </a:r>
          </a:p>
          <a:p>
            <a:pPr>
              <a:buFontTx/>
              <a:buNone/>
            </a:pPr>
            <a:r>
              <a:rPr lang="es-AR" sz="2400" b="1" dirty="0" smtClean="0"/>
              <a:t> </a:t>
            </a:r>
          </a:p>
          <a:p>
            <a:r>
              <a:rPr lang="es-AR" sz="2400" b="1" dirty="0" smtClean="0"/>
              <a:t>Cada enzima tiene un nombre y un numero asignado por la Comisión Internacional de Enzimas. Por ej.: </a:t>
            </a:r>
            <a:r>
              <a:rPr lang="es-AR" sz="2400" b="1" dirty="0" smtClean="0">
                <a:solidFill>
                  <a:srgbClr val="0000FF"/>
                </a:solidFill>
              </a:rPr>
              <a:t>Lactato deshidrogenasa </a:t>
            </a:r>
            <a:r>
              <a:rPr lang="es-AR" sz="2400" b="1" dirty="0" smtClean="0"/>
              <a:t>(EC 1.1.1.27) </a:t>
            </a:r>
            <a:endParaRPr lang="es-MX" sz="2400" b="1" dirty="0" smtClean="0"/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title"/>
          </p:nvPr>
        </p:nvSpPr>
        <p:spPr>
          <a:xfrm>
            <a:off x="547659" y="4746"/>
            <a:ext cx="8229600" cy="993775"/>
          </a:xfrm>
          <a:solidFill>
            <a:srgbClr val="92D050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AR" sz="3600" smtClean="0">
                <a:solidFill>
                  <a:schemeClr val="tx1"/>
                </a:solidFill>
              </a:rPr>
              <a:t>DENOMINACION DE LAS ENZIMAS</a:t>
            </a:r>
            <a:endParaRPr lang="es-MX" sz="3600" smtClean="0">
              <a:solidFill>
                <a:schemeClr val="tx1"/>
              </a:solidFill>
            </a:endParaRPr>
          </a:p>
        </p:txBody>
      </p: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395288" y="5499125"/>
            <a:ext cx="7993062" cy="730250"/>
            <a:chOff x="249" y="3203"/>
            <a:chExt cx="5035" cy="460"/>
          </a:xfrm>
        </p:grpSpPr>
        <p:sp>
          <p:nvSpPr>
            <p:cNvPr id="33799" name="Text Box 24"/>
            <p:cNvSpPr txBox="1">
              <a:spLocks noChangeArrowheads="1"/>
            </p:cNvSpPr>
            <p:nvPr/>
          </p:nvSpPr>
          <p:spPr bwMode="auto">
            <a:xfrm>
              <a:off x="521" y="3203"/>
              <a:ext cx="47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/>
                <a:t>Clase    -    subclase    -    subsubclase    -     nº de orden</a:t>
              </a:r>
            </a:p>
          </p:txBody>
        </p:sp>
        <p:sp>
          <p:nvSpPr>
            <p:cNvPr id="33800" name="Text Box 25"/>
            <p:cNvSpPr txBox="1">
              <a:spLocks noChangeArrowheads="1"/>
            </p:cNvSpPr>
            <p:nvPr/>
          </p:nvSpPr>
          <p:spPr bwMode="auto">
            <a:xfrm>
              <a:off x="249" y="3430"/>
              <a:ext cx="47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 smtClean="0"/>
                <a:t>                    1</a:t>
              </a:r>
              <a:r>
                <a:rPr lang="es-ES" dirty="0" smtClean="0"/>
                <a:t>                    </a:t>
              </a:r>
              <a:r>
                <a:rPr lang="es-ES" b="1" dirty="0"/>
                <a:t>1 </a:t>
              </a:r>
              <a:r>
                <a:rPr lang="es-ES" dirty="0"/>
                <a:t>                         </a:t>
              </a:r>
              <a:r>
                <a:rPr lang="es-ES" b="1" dirty="0"/>
                <a:t>1</a:t>
              </a:r>
              <a:r>
                <a:rPr lang="es-ES" dirty="0"/>
                <a:t>                         </a:t>
              </a:r>
              <a:r>
                <a:rPr lang="es-ES" b="1" dirty="0" smtClean="0"/>
                <a:t>27</a:t>
              </a:r>
              <a:endParaRPr lang="es-ES" b="1" i="1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6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6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6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6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6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6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1" name="Rectangle 21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11196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rgbClr val="5A1AE8"/>
            </a:solidFill>
          </a:ln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 smtClean="0"/>
              <a:t>Cómo se clasifican las enzimas???</a:t>
            </a:r>
          </a:p>
        </p:txBody>
      </p:sp>
      <p:pic>
        <p:nvPicPr>
          <p:cNvPr id="71688" name="Picture 8" descr="T11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30000" contrast="46000"/>
          </a:blip>
          <a:srcRect l="36856" t="11795" r="22331" b="78061"/>
          <a:stretch>
            <a:fillRect/>
          </a:stretch>
        </p:blipFill>
        <p:spPr>
          <a:xfrm>
            <a:off x="4460903" y="1933561"/>
            <a:ext cx="4040187" cy="890587"/>
          </a:xfrm>
          <a:noFill/>
        </p:spPr>
      </p:pic>
      <p:pic>
        <p:nvPicPr>
          <p:cNvPr id="71697" name="Picture 17" descr="T11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lum bright="-30000" contrast="46000"/>
          </a:blip>
          <a:srcRect l="33842" t="24641" r="7707" b="59102"/>
          <a:stretch>
            <a:fillRect/>
          </a:stretch>
        </p:blipFill>
        <p:spPr>
          <a:xfrm>
            <a:off x="2796445" y="4905405"/>
            <a:ext cx="6133273" cy="1523991"/>
          </a:xfrm>
          <a:noFill/>
        </p:spPr>
      </p:pic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500090" y="1357298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/>
              <a:t>1-OXIDORREDUCTASAS</a:t>
            </a:r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250825" y="4365625"/>
            <a:ext cx="2665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/>
              <a:t>2. TRANSFERASAS</a:t>
            </a: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717578" y="2076436"/>
            <a:ext cx="27368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/>
              <a:t>Alcohol deshidrogenasa (EC 1.1.1.1)</a:t>
            </a:r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539750" y="5229225"/>
            <a:ext cx="201771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/>
              <a:t>Hexoquinasa</a:t>
            </a:r>
          </a:p>
          <a:p>
            <a:pPr>
              <a:spcBef>
                <a:spcPct val="50000"/>
              </a:spcBef>
            </a:pPr>
            <a:r>
              <a:rPr lang="es-ES" sz="1600" b="1" i="1"/>
              <a:t>(EC 2.7.1.2)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579466" y="3000372"/>
            <a:ext cx="7993062" cy="1001713"/>
            <a:chOff x="249" y="890"/>
            <a:chExt cx="5035" cy="631"/>
          </a:xfrm>
        </p:grpSpPr>
        <p:sp>
          <p:nvSpPr>
            <p:cNvPr id="34827" name="Text Box 24"/>
            <p:cNvSpPr txBox="1">
              <a:spLocks noChangeArrowheads="1"/>
            </p:cNvSpPr>
            <p:nvPr/>
          </p:nvSpPr>
          <p:spPr bwMode="auto">
            <a:xfrm>
              <a:off x="521" y="890"/>
              <a:ext cx="47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/>
                <a:t>Clase    -    subclase    -    subsubclase    -     nº de orden</a:t>
              </a:r>
            </a:p>
          </p:txBody>
        </p:sp>
        <p:sp>
          <p:nvSpPr>
            <p:cNvPr id="34828" name="Text Box 25"/>
            <p:cNvSpPr txBox="1">
              <a:spLocks noChangeArrowheads="1"/>
            </p:cNvSpPr>
            <p:nvPr/>
          </p:nvSpPr>
          <p:spPr bwMode="auto">
            <a:xfrm>
              <a:off x="249" y="1117"/>
              <a:ext cx="47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i="1">
                  <a:solidFill>
                    <a:schemeClr val="accent2"/>
                  </a:solidFill>
                </a:rPr>
                <a:t>Lactato</a:t>
              </a:r>
              <a:r>
                <a:rPr lang="es-ES"/>
                <a:t>        </a:t>
              </a:r>
              <a:r>
                <a:rPr lang="es-ES" b="1"/>
                <a:t>1</a:t>
              </a:r>
              <a:r>
                <a:rPr lang="es-ES"/>
                <a:t>                    </a:t>
              </a:r>
              <a:r>
                <a:rPr lang="es-ES" b="1"/>
                <a:t>1 </a:t>
              </a:r>
              <a:r>
                <a:rPr lang="es-ES"/>
                <a:t>                         </a:t>
              </a:r>
              <a:r>
                <a:rPr lang="es-ES" b="1"/>
                <a:t>1</a:t>
              </a:r>
              <a:r>
                <a:rPr lang="es-ES"/>
                <a:t>                         </a:t>
              </a:r>
              <a:r>
                <a:rPr lang="es-ES" b="1"/>
                <a:t>27 </a:t>
              </a:r>
              <a:r>
                <a:rPr lang="es-ES" b="1" i="1">
                  <a:solidFill>
                    <a:schemeClr val="accent2"/>
                  </a:solidFill>
                </a:rPr>
                <a:t>deshidrogenasa</a:t>
              </a:r>
            </a:p>
          </p:txBody>
        </p:sp>
      </p:grpSp>
      <p:sp>
        <p:nvSpPr>
          <p:cNvPr id="71707" name="Line 27"/>
          <p:cNvSpPr>
            <a:spLocks noChangeShapeType="1"/>
          </p:cNvSpPr>
          <p:nvPr/>
        </p:nvSpPr>
        <p:spPr bwMode="auto">
          <a:xfrm flipH="1">
            <a:off x="5354665" y="2449498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1" grpId="0"/>
      <p:bldP spid="71693" grpId="0"/>
      <p:bldP spid="71694" grpId="0"/>
      <p:bldP spid="71695" grpId="0"/>
      <p:bldP spid="7170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T110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-30000" contrast="46000"/>
          </a:blip>
          <a:srcRect l="36403" t="62680" r="14850" b="28995"/>
          <a:stretch>
            <a:fillRect/>
          </a:stretch>
        </p:blipFill>
        <p:spPr>
          <a:xfrm>
            <a:off x="3143240" y="2297095"/>
            <a:ext cx="5435600" cy="792163"/>
          </a:xfrm>
          <a:noFill/>
        </p:spPr>
      </p:pic>
      <p:pic>
        <p:nvPicPr>
          <p:cNvPr id="78863" name="Picture 15" descr="T110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lum bright="-30000" contrast="46000"/>
          </a:blip>
          <a:srcRect l="37399" t="74973" r="23468" b="16180"/>
          <a:stretch>
            <a:fillRect/>
          </a:stretch>
        </p:blipFill>
        <p:spPr>
          <a:xfrm>
            <a:off x="3152769" y="3779846"/>
            <a:ext cx="4738687" cy="792162"/>
          </a:xfrm>
          <a:noFill/>
        </p:spPr>
      </p:pic>
      <p:pic>
        <p:nvPicPr>
          <p:cNvPr id="78866" name="Picture 18" descr="T110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lum bright="-30000" contrast="46000"/>
          </a:blip>
          <a:srcRect l="36403" t="88600" r="3391" b="4117"/>
          <a:stretch>
            <a:fillRect/>
          </a:stretch>
        </p:blipFill>
        <p:spPr>
          <a:xfrm>
            <a:off x="2571736" y="5422919"/>
            <a:ext cx="6084887" cy="792163"/>
          </a:xfrm>
          <a:noFill/>
        </p:spPr>
      </p:pic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468313" y="1928802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4. </a:t>
            </a:r>
            <a:r>
              <a:rPr lang="es-ES" b="1" i="1"/>
              <a:t>LIASAS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428596" y="3429000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5. </a:t>
            </a:r>
            <a:r>
              <a:rPr lang="es-ES" b="1" i="1"/>
              <a:t>ISOMERASAS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487346" y="5084763"/>
            <a:ext cx="165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6. </a:t>
            </a:r>
            <a:r>
              <a:rPr lang="es-ES" b="1" i="1"/>
              <a:t>LIGASAS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684213" y="2360602"/>
            <a:ext cx="1871662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/>
              <a:t>Piruvato descarboxilasa</a:t>
            </a:r>
          </a:p>
          <a:p>
            <a:pPr>
              <a:spcBef>
                <a:spcPct val="50000"/>
              </a:spcBef>
            </a:pPr>
            <a:r>
              <a:rPr lang="es-ES" sz="1600" b="1" i="1"/>
              <a:t>(EC 4.1.1.1)</a:t>
            </a: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573058" y="3922712"/>
            <a:ext cx="2376488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/>
              <a:t>Fumarasa ó malato isomerasa</a:t>
            </a:r>
          </a:p>
          <a:p>
            <a:pPr>
              <a:spcBef>
                <a:spcPct val="50000"/>
              </a:spcBef>
            </a:pPr>
            <a:r>
              <a:rPr lang="es-ES" sz="1600" b="1" i="1"/>
              <a:t>(EC 5.2.1.1)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701660" y="5500702"/>
            <a:ext cx="17272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 dirty="0" err="1"/>
              <a:t>Piruvato</a:t>
            </a:r>
            <a:r>
              <a:rPr lang="es-ES" sz="1600" b="1" i="1" dirty="0"/>
              <a:t> </a:t>
            </a:r>
            <a:r>
              <a:rPr lang="es-ES" sz="1600" b="1" i="1" dirty="0" err="1"/>
              <a:t>carboxilasa</a:t>
            </a:r>
            <a:endParaRPr lang="es-ES" sz="1600" b="1" i="1" dirty="0"/>
          </a:p>
          <a:p>
            <a:pPr>
              <a:spcBef>
                <a:spcPct val="50000"/>
              </a:spcBef>
            </a:pPr>
            <a:r>
              <a:rPr lang="es-ES" sz="1600" b="1" i="1" dirty="0"/>
              <a:t>(EC 6.4.1.1)</a:t>
            </a:r>
          </a:p>
        </p:txBody>
      </p:sp>
      <p:sp>
        <p:nvSpPr>
          <p:cNvPr id="78869" name="Text Box 21"/>
          <p:cNvSpPr txBox="1">
            <a:spLocks noChangeArrowheads="1"/>
          </p:cNvSpPr>
          <p:nvPr/>
        </p:nvSpPr>
        <p:spPr bwMode="auto">
          <a:xfrm>
            <a:off x="428596" y="357166"/>
            <a:ext cx="2087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/>
              <a:t>3. HIDROLASAS</a:t>
            </a:r>
          </a:p>
        </p:txBody>
      </p:sp>
      <p:sp>
        <p:nvSpPr>
          <p:cNvPr id="78870" name="Text Box 22"/>
          <p:cNvSpPr txBox="1">
            <a:spLocks noChangeArrowheads="1"/>
          </p:cNvSpPr>
          <p:nvPr/>
        </p:nvSpPr>
        <p:spPr bwMode="auto">
          <a:xfrm>
            <a:off x="717521" y="933429"/>
            <a:ext cx="2592387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/>
              <a:t>Carboxipeptidasa A</a:t>
            </a:r>
          </a:p>
          <a:p>
            <a:pPr>
              <a:spcBef>
                <a:spcPct val="50000"/>
              </a:spcBef>
            </a:pPr>
            <a:r>
              <a:rPr lang="es-ES" sz="1600" b="1" i="1"/>
              <a:t>(EC 3.4.17.1)</a:t>
            </a:r>
          </a:p>
        </p:txBody>
      </p:sp>
      <p:pic>
        <p:nvPicPr>
          <p:cNvPr id="78871" name="Picture 23" descr="T1107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 l="36461" t="44466" r="247" b="43353"/>
          <a:stretch>
            <a:fillRect/>
          </a:stretch>
        </p:blipFill>
        <p:spPr bwMode="auto">
          <a:xfrm>
            <a:off x="3143240" y="1006454"/>
            <a:ext cx="5256213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8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8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5" grpId="0"/>
      <p:bldP spid="78856" grpId="0"/>
      <p:bldP spid="78857" grpId="0"/>
      <p:bldP spid="78858" grpId="0"/>
      <p:bldP spid="78860" grpId="0"/>
      <p:bldP spid="78862" grpId="0"/>
      <p:bldP spid="78869" grpId="0"/>
      <p:bldP spid="788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244476"/>
            <a:ext cx="8229599" cy="1143000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6">
                    <a:lumMod val="50000"/>
                  </a:schemeClr>
                </a:solidFill>
              </a:rPr>
              <a:t>NATURALEZA Y COMPORTAMIENTO DE LAS ENZIMAS</a:t>
            </a:r>
          </a:p>
        </p:txBody>
      </p:sp>
      <p:pic>
        <p:nvPicPr>
          <p:cNvPr id="22533" name="Picture 5" descr="enzima 2"/>
          <p:cNvPicPr>
            <a:picLocks noChangeAspect="1" noChangeArrowheads="1"/>
          </p:cNvPicPr>
          <p:nvPr/>
        </p:nvPicPr>
        <p:blipFill>
          <a:blip r:embed="rId2">
            <a:lum bright="64000" contrast="-78000"/>
          </a:blip>
          <a:srcRect/>
          <a:stretch>
            <a:fillRect/>
          </a:stretch>
        </p:blipFill>
        <p:spPr bwMode="auto">
          <a:xfrm>
            <a:off x="1619250" y="1557338"/>
            <a:ext cx="5184775" cy="4503737"/>
          </a:xfrm>
          <a:prstGeom prst="rect">
            <a:avLst/>
          </a:prstGeom>
          <a:noFill/>
        </p:spPr>
      </p:pic>
      <p:sp>
        <p:nvSpPr>
          <p:cNvPr id="180227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435975" cy="4257675"/>
          </a:xfrm>
          <a:ln>
            <a:solidFill>
              <a:srgbClr val="5A1AE8"/>
            </a:solidFill>
          </a:ln>
        </p:spPr>
        <p:txBody>
          <a:bodyPr/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 smtClean="0"/>
              <a:t>La mayoría de las </a:t>
            </a:r>
            <a:r>
              <a:rPr lang="es-ES" sz="2400" b="1" u="sng" dirty="0" smtClean="0"/>
              <a:t>ENZIMAS (E)</a:t>
            </a:r>
            <a:r>
              <a:rPr lang="es-ES" sz="2400" b="1" dirty="0" smtClean="0"/>
              <a:t> son </a:t>
            </a:r>
            <a:r>
              <a:rPr lang="es-ES" sz="2400" b="1" u="sng" dirty="0" smtClean="0"/>
              <a:t>PROTEINAS </a:t>
            </a:r>
            <a:r>
              <a:rPr lang="es-ES" sz="2400" b="1" dirty="0" smtClean="0"/>
              <a:t>(excepción: la </a:t>
            </a:r>
            <a:r>
              <a:rPr lang="es-ES" sz="2400" b="1" dirty="0" err="1" smtClean="0"/>
              <a:t>ribozima</a:t>
            </a:r>
            <a:r>
              <a:rPr lang="es-ES" sz="2400" b="1" dirty="0" smtClean="0"/>
              <a:t>)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_tradnl" sz="2400" b="1" u="sng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u="sng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 smtClean="0"/>
              <a:t>Las ENZIMAS tienen la capacidad de </a:t>
            </a:r>
            <a:r>
              <a:rPr lang="es-ES" sz="2400" b="1" u="sng" dirty="0" smtClean="0"/>
              <a:t>AUMENTAR LA VELOCIDAD </a:t>
            </a:r>
            <a:r>
              <a:rPr lang="es-ES" sz="2400" b="1" dirty="0" smtClean="0"/>
              <a:t>de las reacciones, por ello se denominan  </a:t>
            </a:r>
            <a:r>
              <a:rPr lang="es-ES" sz="2400" b="1" u="sng" dirty="0" smtClean="0"/>
              <a:t>CATALIZADORES BIOLOGICOS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sz="2400" b="1" u="sng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u="sng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 smtClean="0"/>
              <a:t>La sustancia sobre las cuales actúan se denominan </a:t>
            </a:r>
            <a:r>
              <a:rPr lang="es-ES" sz="2400" b="1" u="sng" dirty="0" smtClean="0"/>
              <a:t>SUSTRATO (S)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68313" y="928688"/>
            <a:ext cx="8229600" cy="5184775"/>
          </a:xfrm>
          <a:solidFill>
            <a:schemeClr val="bg1">
              <a:lumMod val="85000"/>
            </a:schemeClr>
          </a:solidFill>
          <a:ln>
            <a:solidFill>
              <a:srgbClr val="5A1AE8"/>
            </a:solidFill>
          </a:ln>
        </p:spPr>
        <p:txBody>
          <a:bodyPr>
            <a:normAutofit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ESTRUCTURA TERCIARIA Y CUATERNARIA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SITIO DE UNION AL SUSTRATO (Sitio Activo)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dirty="0" smtClean="0"/>
              <a:t>    Uniones no Covalentes: </a:t>
            </a:r>
            <a:r>
              <a:rPr lang="es-ES" sz="2400" b="1" dirty="0" smtClean="0">
                <a:solidFill>
                  <a:srgbClr val="0000CC"/>
                </a:solidFill>
              </a:rPr>
              <a:t>Puente de hidrógeno                                               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 smtClean="0">
                <a:solidFill>
                  <a:srgbClr val="0000CC"/>
                </a:solidFill>
              </a:rPr>
              <a:t>                                           </a:t>
            </a:r>
            <a:r>
              <a:rPr lang="es-ES" sz="2400" b="1" dirty="0" err="1" smtClean="0">
                <a:solidFill>
                  <a:srgbClr val="0000CC"/>
                </a:solidFill>
              </a:rPr>
              <a:t>Hidrofóbicas</a:t>
            </a:r>
            <a:r>
              <a:rPr lang="es-ES" sz="2400" b="1" dirty="0" smtClean="0">
                <a:solidFill>
                  <a:srgbClr val="0000CC"/>
                </a:solidFill>
              </a:rPr>
              <a:t> 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 smtClean="0">
                <a:solidFill>
                  <a:srgbClr val="0000CC"/>
                </a:solidFill>
              </a:rPr>
              <a:t>                                           Electrostáticas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NECESITAN DE FACTORES NO ENZIMATICOS: </a:t>
            </a:r>
            <a:r>
              <a:rPr lang="es-ES" sz="2400" b="1" dirty="0" smtClean="0">
                <a:solidFill>
                  <a:srgbClr val="0000CC"/>
                </a:solidFill>
              </a:rPr>
              <a:t>inorgánicos</a:t>
            </a:r>
            <a:r>
              <a:rPr lang="es-ES" sz="2400" dirty="0" smtClean="0"/>
              <a:t> (metales) y </a:t>
            </a:r>
            <a:r>
              <a:rPr lang="es-ES" sz="2400" b="1" dirty="0" smtClean="0">
                <a:solidFill>
                  <a:srgbClr val="0000CC"/>
                </a:solidFill>
              </a:rPr>
              <a:t>orgánicos </a:t>
            </a:r>
            <a:r>
              <a:rPr lang="es-ES" sz="2400" dirty="0" smtClean="0"/>
              <a:t>(Coenzimas)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ESPECIFICIDAD DE SUSTRATO. </a:t>
            </a:r>
            <a:r>
              <a:rPr lang="es-ES" sz="2400" dirty="0" err="1" smtClean="0"/>
              <a:t>Estereoespecificidad</a:t>
            </a:r>
            <a:r>
              <a:rPr lang="es-ES" sz="2400" dirty="0" smtClean="0"/>
              <a:t> y especificidad geométrica.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s-ES" sz="2400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dirty="0" smtClean="0"/>
              <a:t> SON REGULABLES: la síntesis de la proteína-enzima, su actividad y degradación.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1414"/>
            <a:ext cx="8229600" cy="792163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6">
                    <a:lumMod val="50000"/>
                  </a:schemeClr>
                </a:solidFill>
              </a:rPr>
              <a:t>CARACTERISTICAS DE LAS ENZIMAS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Rectangle 4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rgbClr val="00B050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36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REACCION ENZIMATICA</a:t>
            </a:r>
            <a:endParaRPr lang="es-ES" sz="3600" dirty="0" smtClean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194565" name="Picture 5" descr="uno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 t="6415" r="65657" b="42036"/>
          <a:stretch>
            <a:fillRect/>
          </a:stretch>
        </p:blipFill>
        <p:spPr bwMode="auto">
          <a:xfrm>
            <a:off x="250825" y="2133600"/>
            <a:ext cx="24479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4569" name="AutoShape 9"/>
          <p:cNvCxnSpPr>
            <a:cxnSpLocks noChangeShapeType="1"/>
          </p:cNvCxnSpPr>
          <p:nvPr/>
        </p:nvCxnSpPr>
        <p:spPr bwMode="auto">
          <a:xfrm>
            <a:off x="3000369" y="4500570"/>
            <a:ext cx="714375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94570" name="AutoShape 10"/>
          <p:cNvCxnSpPr>
            <a:cxnSpLocks noChangeShapeType="1"/>
          </p:cNvCxnSpPr>
          <p:nvPr/>
        </p:nvCxnSpPr>
        <p:spPr bwMode="auto">
          <a:xfrm flipV="1">
            <a:off x="4572000" y="4581525"/>
            <a:ext cx="914400" cy="1905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94574" name="Text Box 14"/>
          <p:cNvSpPr txBox="1">
            <a:spLocks noChangeArrowheads="1"/>
          </p:cNvSpPr>
          <p:nvPr/>
        </p:nvSpPr>
        <p:spPr bwMode="auto">
          <a:xfrm>
            <a:off x="5219701" y="5143512"/>
            <a:ext cx="1495440" cy="5572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800" b="1" dirty="0">
                <a:solidFill>
                  <a:srgbClr val="0000FF"/>
                </a:solidFill>
              </a:rPr>
              <a:t>Enzima</a:t>
            </a:r>
          </a:p>
        </p:txBody>
      </p:sp>
      <p:sp>
        <p:nvSpPr>
          <p:cNvPr id="194575" name="Text Box 15"/>
          <p:cNvSpPr txBox="1">
            <a:spLocks noChangeArrowheads="1"/>
          </p:cNvSpPr>
          <p:nvPr/>
        </p:nvSpPr>
        <p:spPr bwMode="auto">
          <a:xfrm>
            <a:off x="6858016" y="5157788"/>
            <a:ext cx="1800225" cy="5572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800" b="1" dirty="0">
                <a:solidFill>
                  <a:srgbClr val="0000FF"/>
                </a:solidFill>
              </a:rPr>
              <a:t>Producto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0" y="4292600"/>
            <a:ext cx="3276600" cy="1279525"/>
            <a:chOff x="0" y="2704"/>
            <a:chExt cx="2064" cy="806"/>
          </a:xfrm>
          <a:solidFill>
            <a:schemeClr val="accent2">
              <a:lumMod val="75000"/>
            </a:schemeClr>
          </a:solidFill>
        </p:grpSpPr>
        <p:sp>
          <p:nvSpPr>
            <p:cNvPr id="16406" name="Text Box 11"/>
            <p:cNvSpPr txBox="1">
              <a:spLocks noChangeArrowheads="1"/>
            </p:cNvSpPr>
            <p:nvPr/>
          </p:nvSpPr>
          <p:spPr bwMode="auto">
            <a:xfrm>
              <a:off x="975" y="3203"/>
              <a:ext cx="1043" cy="30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es-ES" sz="2800" b="1" dirty="0">
                  <a:solidFill>
                    <a:srgbClr val="0000FF"/>
                  </a:solidFill>
                </a:rPr>
                <a:t>Sustrato</a:t>
              </a:r>
            </a:p>
          </p:txBody>
        </p:sp>
        <p:sp>
          <p:nvSpPr>
            <p:cNvPr id="16407" name="Text Box 12"/>
            <p:cNvSpPr txBox="1">
              <a:spLocks noChangeArrowheads="1"/>
            </p:cNvSpPr>
            <p:nvPr/>
          </p:nvSpPr>
          <p:spPr bwMode="auto">
            <a:xfrm>
              <a:off x="0" y="3203"/>
              <a:ext cx="952" cy="30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es-ES" sz="2800" b="1" dirty="0">
                  <a:solidFill>
                    <a:srgbClr val="0000FF"/>
                  </a:solidFill>
                </a:rPr>
                <a:t>Enzima</a:t>
              </a:r>
            </a:p>
          </p:txBody>
        </p:sp>
        <p:sp>
          <p:nvSpPr>
            <p:cNvPr id="16408" name="Text Box 16"/>
            <p:cNvSpPr txBox="1">
              <a:spLocks noChangeArrowheads="1"/>
            </p:cNvSpPr>
            <p:nvPr/>
          </p:nvSpPr>
          <p:spPr bwMode="auto">
            <a:xfrm>
              <a:off x="0" y="2704"/>
              <a:ext cx="2064" cy="31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es-ES" sz="3200" b="1" dirty="0" smtClean="0"/>
                <a:t>E     +     </a:t>
              </a:r>
              <a:r>
                <a:rPr lang="es-ES" sz="3200" b="1" dirty="0"/>
                <a:t>S</a:t>
              </a:r>
              <a:endParaRPr lang="es-ES" sz="3200" dirty="0"/>
            </a:p>
          </p:txBody>
        </p:sp>
      </p:grpSp>
      <p:sp>
        <p:nvSpPr>
          <p:cNvPr id="194577" name="Text Box 17"/>
          <p:cNvSpPr txBox="1">
            <a:spLocks noChangeArrowheads="1"/>
          </p:cNvSpPr>
          <p:nvPr/>
        </p:nvSpPr>
        <p:spPr bwMode="auto">
          <a:xfrm>
            <a:off x="5357818" y="4365625"/>
            <a:ext cx="2922614" cy="50323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s-ES" sz="3200" b="1" dirty="0" smtClean="0"/>
              <a:t> E      </a:t>
            </a:r>
            <a:r>
              <a:rPr lang="es-ES" sz="3200" b="1" dirty="0"/>
              <a:t>+      </a:t>
            </a:r>
            <a:r>
              <a:rPr lang="es-ES" sz="3200" b="1" dirty="0" smtClean="0"/>
              <a:t>P</a:t>
            </a:r>
            <a:endParaRPr lang="es-ES" sz="3200" dirty="0"/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223555" y="4394200"/>
            <a:ext cx="1919291" cy="1678006"/>
            <a:chOff x="2029" y="2768"/>
            <a:chExt cx="1166" cy="1025"/>
          </a:xfrm>
        </p:grpSpPr>
        <p:sp>
          <p:nvSpPr>
            <p:cNvPr id="26644" name="Text Box 13"/>
            <p:cNvSpPr txBox="1">
              <a:spLocks noChangeArrowheads="1"/>
            </p:cNvSpPr>
            <p:nvPr/>
          </p:nvSpPr>
          <p:spPr bwMode="auto">
            <a:xfrm>
              <a:off x="2029" y="3198"/>
              <a:ext cx="1166" cy="5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2800" b="1" dirty="0">
                  <a:solidFill>
                    <a:srgbClr val="FF0000"/>
                  </a:solidFill>
                </a:rPr>
                <a:t>Complejo</a:t>
              </a:r>
            </a:p>
            <a:p>
              <a:pPr algn="ctr"/>
              <a:r>
                <a:rPr lang="es-ES" sz="2800" b="1" dirty="0">
                  <a:solidFill>
                    <a:srgbClr val="FF0000"/>
                  </a:solidFill>
                </a:rPr>
                <a:t> ES</a:t>
              </a:r>
            </a:p>
            <a:p>
              <a:pPr algn="ctr"/>
              <a:endParaRPr lang="es-ES" sz="2800" b="1" dirty="0">
                <a:solidFill>
                  <a:srgbClr val="FF0000"/>
                </a:solidFill>
              </a:endParaRPr>
            </a:p>
            <a:p>
              <a:pPr algn="ctr"/>
              <a:endParaRPr lang="es-ES" sz="2800" b="1" dirty="0">
                <a:solidFill>
                  <a:srgbClr val="FF0000"/>
                </a:solidFill>
              </a:endParaRPr>
            </a:p>
            <a:p>
              <a:pPr algn="ctr"/>
              <a:endParaRPr lang="es-E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26645" name="Text Box 18"/>
            <p:cNvSpPr txBox="1">
              <a:spLocks noChangeArrowheads="1"/>
            </p:cNvSpPr>
            <p:nvPr/>
          </p:nvSpPr>
          <p:spPr bwMode="auto">
            <a:xfrm>
              <a:off x="2358" y="2768"/>
              <a:ext cx="574" cy="299"/>
            </a:xfrm>
            <a:prstGeom prst="rect">
              <a:avLst/>
            </a:prstGeom>
            <a:solidFill>
              <a:srgbClr val="348626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3200" b="1" dirty="0">
                  <a:solidFill>
                    <a:srgbClr val="FF0000"/>
                  </a:solidFill>
                </a:rPr>
                <a:t>ES</a:t>
              </a:r>
              <a:endParaRPr lang="es-ES" sz="3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94579" name="Picture 19" descr="uno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 l="62962" t="6415" r="6482" b="36580"/>
          <a:stretch>
            <a:fillRect/>
          </a:stretch>
        </p:blipFill>
        <p:spPr bwMode="auto">
          <a:xfrm>
            <a:off x="6156325" y="2060575"/>
            <a:ext cx="208756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0" name="Picture 20" descr="uno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 l="38173" t="6415" r="42719" b="37277"/>
          <a:stretch>
            <a:fillRect/>
          </a:stretch>
        </p:blipFill>
        <p:spPr bwMode="auto">
          <a:xfrm>
            <a:off x="3708400" y="2133600"/>
            <a:ext cx="14668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1" name="AutoShape 21"/>
          <p:cNvSpPr>
            <a:spLocks noChangeArrowheads="1"/>
          </p:cNvSpPr>
          <p:nvPr/>
        </p:nvSpPr>
        <p:spPr bwMode="auto">
          <a:xfrm>
            <a:off x="2843213" y="2636838"/>
            <a:ext cx="649287" cy="431800"/>
          </a:xfrm>
          <a:prstGeom prst="rightArrow">
            <a:avLst>
              <a:gd name="adj1" fmla="val 50000"/>
              <a:gd name="adj2" fmla="val 37592"/>
            </a:avLst>
          </a:prstGeom>
          <a:solidFill>
            <a:srgbClr val="34862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94582" name="AutoShape 22"/>
          <p:cNvSpPr>
            <a:spLocks noChangeArrowheads="1"/>
          </p:cNvSpPr>
          <p:nvPr/>
        </p:nvSpPr>
        <p:spPr bwMode="auto">
          <a:xfrm>
            <a:off x="5364163" y="2636838"/>
            <a:ext cx="649287" cy="431800"/>
          </a:xfrm>
          <a:prstGeom prst="rightArrow">
            <a:avLst>
              <a:gd name="adj1" fmla="val 50000"/>
              <a:gd name="adj2" fmla="val 37592"/>
            </a:avLst>
          </a:prstGeom>
          <a:solidFill>
            <a:srgbClr val="34862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94584" name="Line 24"/>
          <p:cNvSpPr>
            <a:spLocks noChangeShapeType="1"/>
          </p:cNvSpPr>
          <p:nvPr/>
        </p:nvSpPr>
        <p:spPr bwMode="auto">
          <a:xfrm flipV="1">
            <a:off x="2339975" y="2924175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40" name="Line 25"/>
          <p:cNvSpPr>
            <a:spLocks noChangeShapeType="1"/>
          </p:cNvSpPr>
          <p:nvPr/>
        </p:nvSpPr>
        <p:spPr bwMode="auto">
          <a:xfrm>
            <a:off x="323850" y="42211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586" name="Line 26"/>
          <p:cNvSpPr>
            <a:spLocks noChangeShapeType="1"/>
          </p:cNvSpPr>
          <p:nvPr/>
        </p:nvSpPr>
        <p:spPr bwMode="auto">
          <a:xfrm flipV="1">
            <a:off x="781368" y="3141661"/>
            <a:ext cx="45719" cy="1073156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589" name="Line 29"/>
          <p:cNvSpPr>
            <a:spLocks noChangeShapeType="1"/>
          </p:cNvSpPr>
          <p:nvPr/>
        </p:nvSpPr>
        <p:spPr bwMode="auto">
          <a:xfrm flipH="1">
            <a:off x="3354381" y="4652963"/>
            <a:ext cx="288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590" name="Line 30"/>
          <p:cNvSpPr>
            <a:spLocks noChangeShapeType="1"/>
          </p:cNvSpPr>
          <p:nvPr/>
        </p:nvSpPr>
        <p:spPr bwMode="auto">
          <a:xfrm flipH="1">
            <a:off x="4859338" y="4724400"/>
            <a:ext cx="288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9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19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94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9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94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94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9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9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4" grpId="0" animBg="1"/>
      <p:bldP spid="194575" grpId="0" animBg="1"/>
      <p:bldP spid="194577" grpId="0" animBg="1"/>
      <p:bldP spid="194581" grpId="0" animBg="1"/>
      <p:bldP spid="194582" grpId="0" animBg="1"/>
      <p:bldP spid="194584" grpId="0" animBg="1"/>
      <p:bldP spid="194586" grpId="0" animBg="1"/>
      <p:bldP spid="194589" grpId="0" animBg="1"/>
      <p:bldP spid="19459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60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rgbClr val="0000FF"/>
                </a:solidFill>
              </a:rPr>
              <a:t>Diagrama de coordenadas de una reacción enzimática catalizada y sin catalizar</a:t>
            </a:r>
          </a:p>
        </p:txBody>
      </p:sp>
      <p:sp>
        <p:nvSpPr>
          <p:cNvPr id="40963" name="Rectangle 26"/>
          <p:cNvSpPr>
            <a:spLocks noChangeArrowheads="1"/>
          </p:cNvSpPr>
          <p:nvPr/>
        </p:nvSpPr>
        <p:spPr bwMode="auto">
          <a:xfrm>
            <a:off x="0" y="1568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PE"/>
          </a:p>
        </p:txBody>
      </p:sp>
      <p:sp>
        <p:nvSpPr>
          <p:cNvPr id="40965" name="Text Box 15"/>
          <p:cNvSpPr txBox="1">
            <a:spLocks noChangeArrowheads="1"/>
          </p:cNvSpPr>
          <p:nvPr/>
        </p:nvSpPr>
        <p:spPr bwMode="auto">
          <a:xfrm>
            <a:off x="6000760" y="5357796"/>
            <a:ext cx="885870" cy="50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18800"/>
          <a:lstStyle/>
          <a:p>
            <a:pPr algn="ctr"/>
            <a:r>
              <a:rPr lang="es-ES" sz="2800" b="1" dirty="0" smtClean="0">
                <a:solidFill>
                  <a:srgbClr val="FF0000"/>
                </a:solidFill>
              </a:rPr>
              <a:t>P</a:t>
            </a:r>
            <a:endParaRPr lang="es-ES" sz="2800" b="1" dirty="0">
              <a:solidFill>
                <a:srgbClr val="FF0000"/>
              </a:solidFill>
            </a:endParaRPr>
          </a:p>
        </p:txBody>
      </p:sp>
      <p:sp>
        <p:nvSpPr>
          <p:cNvPr id="40972" name="Line 20"/>
          <p:cNvSpPr>
            <a:spLocks noChangeShapeType="1"/>
          </p:cNvSpPr>
          <p:nvPr/>
        </p:nvSpPr>
        <p:spPr bwMode="auto">
          <a:xfrm>
            <a:off x="3451197" y="2146282"/>
            <a:ext cx="23050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4" name="Line 19"/>
          <p:cNvSpPr>
            <a:spLocks noChangeShapeType="1"/>
          </p:cNvSpPr>
          <p:nvPr/>
        </p:nvSpPr>
        <p:spPr bwMode="auto">
          <a:xfrm>
            <a:off x="5754659" y="2146282"/>
            <a:ext cx="0" cy="2446338"/>
          </a:xfrm>
          <a:prstGeom prst="line">
            <a:avLst/>
          </a:prstGeom>
          <a:noFill/>
          <a:ln w="28575">
            <a:solidFill>
              <a:srgbClr val="000000"/>
            </a:solidFill>
            <a:prstDash val="dash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6" name="Line 17"/>
          <p:cNvSpPr>
            <a:spLocks noChangeShapeType="1"/>
          </p:cNvSpPr>
          <p:nvPr/>
        </p:nvSpPr>
        <p:spPr bwMode="auto">
          <a:xfrm>
            <a:off x="1650972" y="5946757"/>
            <a:ext cx="576103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0977" name="Line 16"/>
          <p:cNvSpPr>
            <a:spLocks noChangeShapeType="1"/>
          </p:cNvSpPr>
          <p:nvPr/>
        </p:nvSpPr>
        <p:spPr bwMode="auto">
          <a:xfrm flipV="1">
            <a:off x="1650972" y="1489057"/>
            <a:ext cx="0" cy="43862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arrow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786" name="Text Box 8"/>
          <p:cNvSpPr txBox="1">
            <a:spLocks noChangeArrowheads="1"/>
          </p:cNvSpPr>
          <p:nvPr/>
        </p:nvSpPr>
        <p:spPr bwMode="auto">
          <a:xfrm>
            <a:off x="5972147" y="2657457"/>
            <a:ext cx="2243191" cy="6207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s-ES_tradnl" sz="1600" b="1" dirty="0" err="1" smtClean="0">
                <a:solidFill>
                  <a:srgbClr val="FF0000"/>
                </a:solidFill>
                <a:cs typeface="Times New Roman" pitchFamily="18" charset="0"/>
              </a:rPr>
              <a:t>Ea</a:t>
            </a:r>
            <a:r>
              <a:rPr lang="es-ES_tradnl" sz="1600" b="1" dirty="0" smtClean="0">
                <a:solidFill>
                  <a:srgbClr val="FF0000"/>
                </a:solidFill>
                <a:cs typeface="Times New Roman" pitchFamily="18" charset="0"/>
              </a:rPr>
              <a:t> de la reacción NO </a:t>
            </a:r>
            <a:r>
              <a:rPr lang="es-ES_tradnl" sz="1600" b="1" dirty="0">
                <a:solidFill>
                  <a:srgbClr val="FF0000"/>
                </a:solidFill>
                <a:cs typeface="Times New Roman" pitchFamily="18" charset="0"/>
              </a:rPr>
              <a:t>catalizada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40979" name="Text Box 7"/>
          <p:cNvSpPr txBox="1">
            <a:spLocks noChangeArrowheads="1"/>
          </p:cNvSpPr>
          <p:nvPr/>
        </p:nvSpPr>
        <p:spPr bwMode="auto">
          <a:xfrm>
            <a:off x="1357290" y="4425960"/>
            <a:ext cx="928694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18800"/>
          <a:lstStyle/>
          <a:p>
            <a:pPr algn="ctr"/>
            <a:r>
              <a:rPr lang="es-ES" sz="2800" b="1" dirty="0" smtClean="0">
                <a:solidFill>
                  <a:srgbClr val="FF0000"/>
                </a:solidFill>
                <a:cs typeface="Times New Roman" pitchFamily="18" charset="0"/>
              </a:rPr>
              <a:t>S</a:t>
            </a:r>
            <a:endParaRPr lang="es-ES" sz="2800" dirty="0">
              <a:solidFill>
                <a:srgbClr val="FF0000"/>
              </a:solidFill>
            </a:endParaRPr>
          </a:p>
        </p:txBody>
      </p:sp>
      <p:sp>
        <p:nvSpPr>
          <p:cNvPr id="40980" name="Freeform 25"/>
          <p:cNvSpPr>
            <a:spLocks/>
          </p:cNvSpPr>
          <p:nvPr/>
        </p:nvSpPr>
        <p:spPr bwMode="auto">
          <a:xfrm>
            <a:off x="1658909" y="1984357"/>
            <a:ext cx="5680075" cy="3660775"/>
          </a:xfrm>
          <a:custGeom>
            <a:avLst/>
            <a:gdLst>
              <a:gd name="T0" fmla="*/ 0 w 3578"/>
              <a:gd name="T1" fmla="*/ 1615 h 2306"/>
              <a:gd name="T2" fmla="*/ 324 w 3578"/>
              <a:gd name="T3" fmla="*/ 1195 h 2306"/>
              <a:gd name="T4" fmla="*/ 1236 w 3578"/>
              <a:gd name="T5" fmla="*/ 127 h 2306"/>
              <a:gd name="T6" fmla="*/ 2414 w 3578"/>
              <a:gd name="T7" fmla="*/ 1955 h 2306"/>
              <a:gd name="T8" fmla="*/ 3578 w 3578"/>
              <a:gd name="T9" fmla="*/ 2232 h 2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78"/>
              <a:gd name="T16" fmla="*/ 0 h 2306"/>
              <a:gd name="T17" fmla="*/ 3578 w 3578"/>
              <a:gd name="T18" fmla="*/ 2306 h 2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78" h="2306">
                <a:moveTo>
                  <a:pt x="0" y="1615"/>
                </a:moveTo>
                <a:cubicBezTo>
                  <a:pt x="54" y="1545"/>
                  <a:pt x="118" y="1443"/>
                  <a:pt x="324" y="1195"/>
                </a:cubicBezTo>
                <a:cubicBezTo>
                  <a:pt x="530" y="947"/>
                  <a:pt x="888" y="0"/>
                  <a:pt x="1236" y="127"/>
                </a:cubicBezTo>
                <a:cubicBezTo>
                  <a:pt x="1584" y="254"/>
                  <a:pt x="2024" y="1604"/>
                  <a:pt x="2414" y="1955"/>
                </a:cubicBezTo>
                <a:cubicBezTo>
                  <a:pt x="2804" y="2306"/>
                  <a:pt x="3384" y="2186"/>
                  <a:pt x="3578" y="2232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40981" name="Rectangle 29"/>
          <p:cNvSpPr>
            <a:spLocks noChangeArrowheads="1"/>
          </p:cNvSpPr>
          <p:nvPr/>
        </p:nvSpPr>
        <p:spPr bwMode="auto">
          <a:xfrm>
            <a:off x="571472" y="1114418"/>
            <a:ext cx="41767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1600" dirty="0"/>
              <a:t/>
            </a:r>
            <a:br>
              <a:rPr lang="es-ES" sz="1600" dirty="0"/>
            </a:br>
            <a:endParaRPr lang="es-ES" sz="1600" dirty="0"/>
          </a:p>
          <a:p>
            <a:pPr eaLnBrk="0" hangingPunct="0"/>
            <a:r>
              <a:rPr lang="es-ES_tradnl" sz="1600" dirty="0">
                <a:cs typeface="Times New Roman" pitchFamily="18" charset="0"/>
              </a:rPr>
              <a:t> Energía</a:t>
            </a:r>
            <a:endParaRPr lang="es-ES" sz="1600" dirty="0"/>
          </a:p>
          <a:p>
            <a:pPr eaLnBrk="0" hangingPunct="0"/>
            <a:r>
              <a:rPr lang="es-ES_tradnl" sz="1600" dirty="0">
                <a:cs typeface="Times New Roman" pitchFamily="18" charset="0"/>
              </a:rPr>
              <a:t> Libre (G)                    Estado de transición</a:t>
            </a:r>
            <a:endParaRPr lang="es-ES" sz="1600" dirty="0"/>
          </a:p>
          <a:p>
            <a:pPr eaLnBrk="0" hangingPunct="0"/>
            <a:endParaRPr lang="es-ES" sz="1600" dirty="0"/>
          </a:p>
        </p:txBody>
      </p:sp>
      <p:sp>
        <p:nvSpPr>
          <p:cNvPr id="40982" name="Rectangle 32"/>
          <p:cNvSpPr>
            <a:spLocks noChangeArrowheads="1"/>
          </p:cNvSpPr>
          <p:nvPr/>
        </p:nvSpPr>
        <p:spPr bwMode="auto">
          <a:xfrm>
            <a:off x="4243359" y="5962632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>
                <a:cs typeface="Times New Roman" pitchFamily="18" charset="0"/>
              </a:rPr>
              <a:t>Progreso de la reacción              </a:t>
            </a:r>
            <a:endParaRPr lang="es-ES"/>
          </a:p>
        </p:txBody>
      </p:sp>
      <p:grpSp>
        <p:nvGrpSpPr>
          <p:cNvPr id="29" name="28 Grupo"/>
          <p:cNvGrpSpPr/>
          <p:nvPr/>
        </p:nvGrpSpPr>
        <p:grpSpPr>
          <a:xfrm>
            <a:off x="1650972" y="3998895"/>
            <a:ext cx="7278745" cy="1487488"/>
            <a:chOff x="1650972" y="3998895"/>
            <a:chExt cx="7278745" cy="1487488"/>
          </a:xfrm>
        </p:grpSpPr>
        <p:sp>
          <p:nvSpPr>
            <p:cNvPr id="40983" name="Line 33"/>
            <p:cNvSpPr>
              <a:spLocks noChangeShapeType="1"/>
            </p:cNvSpPr>
            <p:nvPr/>
          </p:nvSpPr>
          <p:spPr bwMode="auto">
            <a:xfrm>
              <a:off x="3235297" y="4010007"/>
              <a:ext cx="431958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" name="27 Grupo"/>
            <p:cNvGrpSpPr/>
            <p:nvPr/>
          </p:nvGrpSpPr>
          <p:grpSpPr>
            <a:xfrm>
              <a:off x="1650972" y="3998895"/>
              <a:ext cx="7278745" cy="1487488"/>
              <a:chOff x="1650972" y="3998895"/>
              <a:chExt cx="7278745" cy="1487488"/>
            </a:xfrm>
          </p:grpSpPr>
          <p:sp>
            <p:nvSpPr>
              <p:cNvPr id="40966" name="Line 24"/>
              <p:cNvSpPr>
                <a:spLocks noChangeShapeType="1"/>
              </p:cNvSpPr>
              <p:nvPr/>
            </p:nvSpPr>
            <p:spPr bwMode="auto">
              <a:xfrm flipV="1">
                <a:off x="7412009" y="3998895"/>
                <a:ext cx="0" cy="576263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prstDash val="dash"/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0" name="Freeform 23"/>
              <p:cNvSpPr>
                <a:spLocks/>
              </p:cNvSpPr>
              <p:nvPr/>
            </p:nvSpPr>
            <p:spPr bwMode="auto">
              <a:xfrm>
                <a:off x="1722409" y="3998895"/>
                <a:ext cx="4452937" cy="1487488"/>
              </a:xfrm>
              <a:custGeom>
                <a:avLst/>
                <a:gdLst>
                  <a:gd name="T0" fmla="*/ 0 w 2805"/>
                  <a:gd name="T1" fmla="*/ 312 h 937"/>
                  <a:gd name="T2" fmla="*/ 365 w 2805"/>
                  <a:gd name="T3" fmla="*/ 138 h 937"/>
                  <a:gd name="T4" fmla="*/ 494 w 2805"/>
                  <a:gd name="T5" fmla="*/ 162 h 937"/>
                  <a:gd name="T6" fmla="*/ 661 w 2805"/>
                  <a:gd name="T7" fmla="*/ 230 h 937"/>
                  <a:gd name="T8" fmla="*/ 790 w 2805"/>
                  <a:gd name="T9" fmla="*/ 218 h 937"/>
                  <a:gd name="T10" fmla="*/ 884 w 2805"/>
                  <a:gd name="T11" fmla="*/ 111 h 937"/>
                  <a:gd name="T12" fmla="*/ 1004 w 2805"/>
                  <a:gd name="T13" fmla="*/ 15 h 937"/>
                  <a:gd name="T14" fmla="*/ 1109 w 2805"/>
                  <a:gd name="T15" fmla="*/ 3 h 937"/>
                  <a:gd name="T16" fmla="*/ 1199 w 2805"/>
                  <a:gd name="T17" fmla="*/ 75 h 937"/>
                  <a:gd name="T18" fmla="*/ 1274 w 2805"/>
                  <a:gd name="T19" fmla="*/ 180 h 937"/>
                  <a:gd name="T20" fmla="*/ 1335 w 2805"/>
                  <a:gd name="T21" fmla="*/ 233 h 937"/>
                  <a:gd name="T22" fmla="*/ 1481 w 2805"/>
                  <a:gd name="T23" fmla="*/ 231 h 937"/>
                  <a:gd name="T24" fmla="*/ 1606 w 2805"/>
                  <a:gd name="T25" fmla="*/ 189 h 937"/>
                  <a:gd name="T26" fmla="*/ 1752 w 2805"/>
                  <a:gd name="T27" fmla="*/ 249 h 937"/>
                  <a:gd name="T28" fmla="*/ 1860 w 2805"/>
                  <a:gd name="T29" fmla="*/ 352 h 937"/>
                  <a:gd name="T30" fmla="*/ 1934 w 2805"/>
                  <a:gd name="T31" fmla="*/ 429 h 937"/>
                  <a:gd name="T32" fmla="*/ 1967 w 2805"/>
                  <a:gd name="T33" fmla="*/ 462 h 937"/>
                  <a:gd name="T34" fmla="*/ 2027 w 2805"/>
                  <a:gd name="T35" fmla="*/ 522 h 937"/>
                  <a:gd name="T36" fmla="*/ 2054 w 2805"/>
                  <a:gd name="T37" fmla="*/ 552 h 937"/>
                  <a:gd name="T38" fmla="*/ 2081 w 2805"/>
                  <a:gd name="T39" fmla="*/ 588 h 937"/>
                  <a:gd name="T40" fmla="*/ 2122 w 2805"/>
                  <a:gd name="T41" fmla="*/ 630 h 937"/>
                  <a:gd name="T42" fmla="*/ 2165 w 2805"/>
                  <a:gd name="T43" fmla="*/ 675 h 937"/>
                  <a:gd name="T44" fmla="*/ 2294 w 2805"/>
                  <a:gd name="T45" fmla="*/ 774 h 937"/>
                  <a:gd name="T46" fmla="*/ 2357 w 2805"/>
                  <a:gd name="T47" fmla="*/ 813 h 937"/>
                  <a:gd name="T48" fmla="*/ 2461 w 2805"/>
                  <a:gd name="T49" fmla="*/ 860 h 937"/>
                  <a:gd name="T50" fmla="*/ 2622 w 2805"/>
                  <a:gd name="T51" fmla="*/ 903 h 937"/>
                  <a:gd name="T52" fmla="*/ 2676 w 2805"/>
                  <a:gd name="T53" fmla="*/ 922 h 937"/>
                  <a:gd name="T54" fmla="*/ 2805 w 2805"/>
                  <a:gd name="T55" fmla="*/ 937 h 93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805"/>
                  <a:gd name="T85" fmla="*/ 0 h 937"/>
                  <a:gd name="T86" fmla="*/ 2805 w 2805"/>
                  <a:gd name="T87" fmla="*/ 937 h 937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805" h="937">
                    <a:moveTo>
                      <a:pt x="0" y="312"/>
                    </a:moveTo>
                    <a:cubicBezTo>
                      <a:pt x="110" y="302"/>
                      <a:pt x="262" y="164"/>
                      <a:pt x="365" y="138"/>
                    </a:cubicBezTo>
                    <a:cubicBezTo>
                      <a:pt x="400" y="126"/>
                      <a:pt x="488" y="159"/>
                      <a:pt x="494" y="162"/>
                    </a:cubicBezTo>
                    <a:cubicBezTo>
                      <a:pt x="530" y="180"/>
                      <a:pt x="678" y="238"/>
                      <a:pt x="661" y="230"/>
                    </a:cubicBezTo>
                    <a:cubicBezTo>
                      <a:pt x="734" y="249"/>
                      <a:pt x="781" y="241"/>
                      <a:pt x="790" y="218"/>
                    </a:cubicBezTo>
                    <a:cubicBezTo>
                      <a:pt x="810" y="207"/>
                      <a:pt x="863" y="138"/>
                      <a:pt x="884" y="111"/>
                    </a:cubicBezTo>
                    <a:cubicBezTo>
                      <a:pt x="953" y="54"/>
                      <a:pt x="974" y="21"/>
                      <a:pt x="1004" y="15"/>
                    </a:cubicBezTo>
                    <a:cubicBezTo>
                      <a:pt x="1076" y="0"/>
                      <a:pt x="1055" y="0"/>
                      <a:pt x="1109" y="3"/>
                    </a:cubicBezTo>
                    <a:cubicBezTo>
                      <a:pt x="1148" y="6"/>
                      <a:pt x="1177" y="55"/>
                      <a:pt x="1199" y="75"/>
                    </a:cubicBezTo>
                    <a:cubicBezTo>
                      <a:pt x="1219" y="118"/>
                      <a:pt x="1251" y="154"/>
                      <a:pt x="1274" y="180"/>
                    </a:cubicBezTo>
                    <a:cubicBezTo>
                      <a:pt x="1297" y="206"/>
                      <a:pt x="1301" y="225"/>
                      <a:pt x="1335" y="233"/>
                    </a:cubicBezTo>
                    <a:cubicBezTo>
                      <a:pt x="1363" y="240"/>
                      <a:pt x="1415" y="258"/>
                      <a:pt x="1481" y="231"/>
                    </a:cubicBezTo>
                    <a:cubicBezTo>
                      <a:pt x="1508" y="216"/>
                      <a:pt x="1562" y="189"/>
                      <a:pt x="1606" y="189"/>
                    </a:cubicBezTo>
                    <a:cubicBezTo>
                      <a:pt x="1652" y="186"/>
                      <a:pt x="1751" y="247"/>
                      <a:pt x="1752" y="249"/>
                    </a:cubicBezTo>
                    <a:cubicBezTo>
                      <a:pt x="1768" y="267"/>
                      <a:pt x="1842" y="334"/>
                      <a:pt x="1860" y="352"/>
                    </a:cubicBezTo>
                    <a:cubicBezTo>
                      <a:pt x="1890" y="380"/>
                      <a:pt x="1907" y="399"/>
                      <a:pt x="1934" y="429"/>
                    </a:cubicBezTo>
                    <a:cubicBezTo>
                      <a:pt x="1945" y="443"/>
                      <a:pt x="1844" y="333"/>
                      <a:pt x="1967" y="462"/>
                    </a:cubicBezTo>
                    <a:cubicBezTo>
                      <a:pt x="2033" y="525"/>
                      <a:pt x="2013" y="507"/>
                      <a:pt x="2027" y="522"/>
                    </a:cubicBezTo>
                    <a:cubicBezTo>
                      <a:pt x="2041" y="537"/>
                      <a:pt x="2045" y="541"/>
                      <a:pt x="2054" y="552"/>
                    </a:cubicBezTo>
                    <a:cubicBezTo>
                      <a:pt x="2062" y="559"/>
                      <a:pt x="2070" y="575"/>
                      <a:pt x="2081" y="588"/>
                    </a:cubicBezTo>
                    <a:cubicBezTo>
                      <a:pt x="2092" y="601"/>
                      <a:pt x="2108" y="615"/>
                      <a:pt x="2122" y="630"/>
                    </a:cubicBezTo>
                    <a:cubicBezTo>
                      <a:pt x="2135" y="646"/>
                      <a:pt x="2143" y="646"/>
                      <a:pt x="2165" y="675"/>
                    </a:cubicBezTo>
                    <a:cubicBezTo>
                      <a:pt x="2215" y="715"/>
                      <a:pt x="2240" y="732"/>
                      <a:pt x="2294" y="774"/>
                    </a:cubicBezTo>
                    <a:cubicBezTo>
                      <a:pt x="2330" y="795"/>
                      <a:pt x="2330" y="792"/>
                      <a:pt x="2357" y="813"/>
                    </a:cubicBezTo>
                    <a:cubicBezTo>
                      <a:pt x="2384" y="828"/>
                      <a:pt x="2418" y="848"/>
                      <a:pt x="2461" y="860"/>
                    </a:cubicBezTo>
                    <a:cubicBezTo>
                      <a:pt x="2497" y="887"/>
                      <a:pt x="2564" y="903"/>
                      <a:pt x="2622" y="903"/>
                    </a:cubicBezTo>
                    <a:cubicBezTo>
                      <a:pt x="2643" y="903"/>
                      <a:pt x="2655" y="922"/>
                      <a:pt x="2676" y="922"/>
                    </a:cubicBezTo>
                    <a:cubicBezTo>
                      <a:pt x="2751" y="917"/>
                      <a:pt x="2731" y="937"/>
                      <a:pt x="2805" y="937"/>
                    </a:cubicBezTo>
                  </a:path>
                </a:pathLst>
              </a:custGeom>
              <a:noFill/>
              <a:ln w="3810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32781" name="Text Box 22"/>
              <p:cNvSpPr txBox="1">
                <a:spLocks noChangeArrowheads="1"/>
              </p:cNvSpPr>
              <p:nvPr/>
            </p:nvSpPr>
            <p:spPr bwMode="auto">
              <a:xfrm>
                <a:off x="7500958" y="4017945"/>
                <a:ext cx="1428759" cy="6477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rIns="54000"/>
              <a:lstStyle/>
              <a:p>
                <a:pPr algn="ctr">
                  <a:defRPr/>
                </a:pPr>
                <a:r>
                  <a:rPr lang="es-ES" sz="1600" b="1" dirty="0" err="1" smtClean="0">
                    <a:solidFill>
                      <a:srgbClr val="0000FF"/>
                    </a:solidFill>
                    <a:cs typeface="Times New Roman" pitchFamily="18" charset="0"/>
                  </a:rPr>
                  <a:t>Ea</a:t>
                </a:r>
                <a:r>
                  <a:rPr lang="es-ES" sz="1600" b="1" dirty="0" smtClean="0">
                    <a:solidFill>
                      <a:srgbClr val="0000FF"/>
                    </a:solidFill>
                    <a:cs typeface="Times New Roman" pitchFamily="18" charset="0"/>
                  </a:rPr>
                  <a:t> de la reacción </a:t>
                </a:r>
                <a:r>
                  <a:rPr lang="es-ES" sz="1600" b="1" dirty="0" err="1" smtClean="0">
                    <a:solidFill>
                      <a:srgbClr val="0000FF"/>
                    </a:solidFill>
                    <a:cs typeface="Times New Roman" pitchFamily="18" charset="0"/>
                  </a:rPr>
                  <a:t>cat</a:t>
                </a:r>
                <a:r>
                  <a:rPr lang="es-ES" sz="1600" b="1" dirty="0" smtClean="0">
                    <a:solidFill>
                      <a:srgbClr val="0000FF"/>
                    </a:solidFill>
                    <a:cs typeface="Times New Roman" pitchFamily="18" charset="0"/>
                  </a:rPr>
                  <a:t>.</a:t>
                </a:r>
                <a:endParaRPr lang="es-ES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0975" name="Line 18"/>
              <p:cNvSpPr>
                <a:spLocks noChangeShapeType="1"/>
              </p:cNvSpPr>
              <p:nvPr/>
            </p:nvSpPr>
            <p:spPr bwMode="auto">
              <a:xfrm>
                <a:off x="1650972" y="4529120"/>
                <a:ext cx="58324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5" name="Text Box 37"/>
              <p:cNvSpPr txBox="1">
                <a:spLocks noChangeArrowheads="1"/>
              </p:cNvSpPr>
              <p:nvPr/>
            </p:nvSpPr>
            <p:spPr bwMode="auto">
              <a:xfrm>
                <a:off x="2428860" y="4568619"/>
                <a:ext cx="912834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 dirty="0" err="1" smtClean="0"/>
                  <a:t>Enz</a:t>
                </a:r>
                <a:r>
                  <a:rPr lang="es-ES" b="1" dirty="0" smtClean="0"/>
                  <a:t>-</a:t>
                </a:r>
                <a:r>
                  <a:rPr lang="es-ES" b="1" dirty="0" smtClean="0">
                    <a:solidFill>
                      <a:srgbClr val="FF0000"/>
                    </a:solidFill>
                  </a:rPr>
                  <a:t>S</a:t>
                </a:r>
                <a:endParaRPr lang="es-E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986" name="Text Box 38"/>
              <p:cNvSpPr txBox="1">
                <a:spLocks noChangeArrowheads="1"/>
              </p:cNvSpPr>
              <p:nvPr/>
            </p:nvSpPr>
            <p:spPr bwMode="auto">
              <a:xfrm>
                <a:off x="3643306" y="4568619"/>
                <a:ext cx="833465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 dirty="0" err="1" smtClean="0"/>
                  <a:t>Enz</a:t>
                </a:r>
                <a:r>
                  <a:rPr lang="es-ES" b="1" dirty="0" smtClean="0"/>
                  <a:t>-</a:t>
                </a:r>
                <a:r>
                  <a:rPr lang="es-ES" b="1" dirty="0" smtClean="0">
                    <a:solidFill>
                      <a:srgbClr val="FF0000"/>
                    </a:solidFill>
                  </a:rPr>
                  <a:t>P</a:t>
                </a:r>
                <a:endParaRPr lang="es-ES" b="1" dirty="0">
                  <a:solidFill>
                    <a:srgbClr val="FF0000"/>
                  </a:solidFill>
                </a:endParaRPr>
              </a:p>
            </p:txBody>
          </p:sp>
        </p:grpSp>
      </p:grpSp>
      <p:cxnSp>
        <p:nvCxnSpPr>
          <p:cNvPr id="31" name="30 Conector recto"/>
          <p:cNvCxnSpPr>
            <a:stCxn id="40980" idx="0"/>
          </p:cNvCxnSpPr>
          <p:nvPr/>
        </p:nvCxnSpPr>
        <p:spPr>
          <a:xfrm>
            <a:off x="1658909" y="4548169"/>
            <a:ext cx="42704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85750" y="71438"/>
            <a:ext cx="8715375" cy="898525"/>
          </a:xfrm>
          <a:prstGeom prst="rect">
            <a:avLst/>
          </a:prstGeom>
          <a:gradFill rotWithShape="1">
            <a:gsLst>
              <a:gs pos="0">
                <a:srgbClr val="006000"/>
              </a:gs>
              <a:gs pos="50000">
                <a:srgbClr val="00D000"/>
              </a:gs>
              <a:gs pos="100000">
                <a:srgbClr val="006000"/>
              </a:gs>
            </a:gsLst>
            <a:lin ang="5400000" scaled="1"/>
          </a:gradFill>
          <a:ln w="9525">
            <a:solidFill>
              <a:srgbClr val="00D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70000"/>
              </a:spcBef>
              <a:spcAft>
                <a:spcPct val="70000"/>
              </a:spcAft>
            </a:pPr>
            <a:r>
              <a:rPr lang="es-ES_tradnl" sz="3600" b="1" u="sng">
                <a:latin typeface="Franklin Gothic Book" pitchFamily="34" charset="0"/>
              </a:rPr>
              <a:t>QUIMICA BIOLOGICA</a:t>
            </a:r>
            <a:endParaRPr lang="es-ES" sz="3600" b="1" u="sng">
              <a:latin typeface="Franklin Gothic Book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071563"/>
            <a:ext cx="8604250" cy="5508625"/>
          </a:xfrm>
          <a:gradFill rotWithShape="1">
            <a:gsLst>
              <a:gs pos="0">
                <a:schemeClr val="bg1"/>
              </a:gs>
              <a:gs pos="50000">
                <a:srgbClr val="FFFF00"/>
              </a:gs>
              <a:gs pos="100000">
                <a:srgbClr val="767600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365760" indent="-256032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Wingdings 3"/>
              <a:buNone/>
              <a:defRPr/>
            </a:pPr>
            <a:endParaRPr lang="es-ES_tradnl" sz="2800" b="1" dirty="0" smtClean="0"/>
          </a:p>
          <a:p>
            <a:pPr marL="365760" indent="-256032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Wingdings 3"/>
              <a:buNone/>
              <a:defRPr/>
            </a:pPr>
            <a:r>
              <a:rPr lang="es-ES_tradnl" sz="3200" dirty="0" smtClean="0">
                <a:latin typeface="Berlin Sans FB" pitchFamily="34" charset="0"/>
              </a:rPr>
              <a:t>Objetivos:</a:t>
            </a:r>
          </a:p>
          <a:p>
            <a:pPr marL="571500" indent="-571500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romanUcPeriod"/>
              <a:defRPr/>
            </a:pPr>
            <a:r>
              <a:rPr lang="es-ES_tradnl" sz="3200" dirty="0" smtClean="0">
                <a:latin typeface="Berlin Sans FB" pitchFamily="34" charset="0"/>
              </a:rPr>
              <a:t>Comprender las transformaciones energéticas celulares</a:t>
            </a:r>
          </a:p>
          <a:p>
            <a:pPr marL="571500" indent="-571500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romanUcPeriod"/>
              <a:defRPr/>
            </a:pPr>
            <a:r>
              <a:rPr lang="es-ES_tradnl" sz="3200" dirty="0" smtClean="0">
                <a:latin typeface="Berlin Sans FB" pitchFamily="34" charset="0"/>
              </a:rPr>
              <a:t>Establecer los principios de la bioenergética</a:t>
            </a:r>
          </a:p>
          <a:p>
            <a:pPr marL="571500" indent="-571500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+mj-lt"/>
              <a:buAutoNum type="romanUcPeriod"/>
              <a:defRPr/>
            </a:pPr>
            <a:r>
              <a:rPr lang="es-ES_tradnl" sz="3200" dirty="0" smtClean="0">
                <a:latin typeface="Berlin Sans FB" pitchFamily="34" charset="0"/>
              </a:rPr>
              <a:t>Describir las rutas metabólicas de biosíntesis</a:t>
            </a:r>
          </a:p>
          <a:p>
            <a:pPr marL="571500" indent="-571500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Wingdings 3"/>
              <a:buNone/>
              <a:defRPr/>
            </a:pPr>
            <a:endParaRPr lang="es-ES_tradnl" sz="3200" dirty="0" smtClean="0">
              <a:latin typeface="Berlin Sans FB" pitchFamily="34" charset="0"/>
            </a:endParaRPr>
          </a:p>
          <a:p>
            <a:pPr marL="365760" indent="-256032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_tradnl" sz="3200" dirty="0" smtClean="0">
                <a:latin typeface="Berlin Sans FB" pitchFamily="34" charset="0"/>
              </a:rPr>
              <a:t>Moléculas Biológicas - Estructura química</a:t>
            </a:r>
          </a:p>
          <a:p>
            <a:pPr marL="365760" indent="-256032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_tradnl" sz="3200" dirty="0" smtClean="0">
                <a:latin typeface="Berlin Sans FB" pitchFamily="34" charset="0"/>
              </a:rPr>
              <a:t>Interacciones entre moléculas</a:t>
            </a:r>
          </a:p>
          <a:p>
            <a:pPr marL="365760" indent="-256032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_tradnl" sz="3200" dirty="0" smtClean="0">
                <a:latin typeface="Berlin Sans FB" pitchFamily="34" charset="0"/>
              </a:rPr>
              <a:t>Degradación y síntesis celular de las moléculas</a:t>
            </a:r>
          </a:p>
          <a:p>
            <a:pPr marL="365760" indent="-256032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_tradnl" sz="3200" dirty="0" smtClean="0">
                <a:latin typeface="Berlin Sans FB" pitchFamily="34" charset="0"/>
              </a:rPr>
              <a:t>Conservación y utilización de la energía en las células</a:t>
            </a:r>
          </a:p>
          <a:p>
            <a:pPr marL="365760" indent="-256032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s-ES_tradnl" sz="3200" dirty="0" smtClean="0">
                <a:latin typeface="Berlin Sans FB" pitchFamily="34" charset="0"/>
              </a:rPr>
              <a:t>Mecanismos regulatorios</a:t>
            </a:r>
          </a:p>
          <a:p>
            <a:pPr marL="365760" indent="-256032" fontAlgn="auto">
              <a:lnSpc>
                <a:spcPct val="70000"/>
              </a:lnSpc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es-ES_tradnl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539750" y="1125538"/>
            <a:ext cx="3384550" cy="1066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b="1"/>
              <a:t>ALTA ESPECIFICIDAD</a:t>
            </a:r>
            <a:endParaRPr lang="es-ES" sz="3200" b="1"/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5435600" y="1125538"/>
            <a:ext cx="2016125" cy="946150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/>
              <a:t>Único sustrato</a:t>
            </a:r>
            <a:endParaRPr lang="es-ES" sz="2800" b="1"/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1897072" y="2786058"/>
            <a:ext cx="40322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800" b="1" dirty="0" err="1" smtClean="0"/>
              <a:t>Glucoquinasa</a:t>
            </a:r>
            <a:endParaRPr lang="es-ES" sz="2800" b="1" dirty="0"/>
          </a:p>
        </p:txBody>
      </p:sp>
      <p:sp>
        <p:nvSpPr>
          <p:cNvPr id="196617" name="Text Box 9"/>
          <p:cNvSpPr txBox="1">
            <a:spLocks noChangeArrowheads="1"/>
          </p:cNvSpPr>
          <p:nvPr/>
        </p:nvSpPr>
        <p:spPr bwMode="auto">
          <a:xfrm>
            <a:off x="5580063" y="2781300"/>
            <a:ext cx="2160587" cy="519113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 dirty="0" smtClean="0"/>
              <a:t>Glucosa</a:t>
            </a:r>
            <a:endParaRPr lang="es-ES" sz="2800" b="1" dirty="0"/>
          </a:p>
        </p:txBody>
      </p:sp>
      <p:sp>
        <p:nvSpPr>
          <p:cNvPr id="196618" name="Text Box 10"/>
          <p:cNvSpPr txBox="1">
            <a:spLocks noChangeArrowheads="1"/>
          </p:cNvSpPr>
          <p:nvPr/>
        </p:nvSpPr>
        <p:spPr bwMode="auto">
          <a:xfrm>
            <a:off x="539750" y="4133850"/>
            <a:ext cx="4824413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800" b="1"/>
              <a:t>ESPECIFICIDAD RELATIVA</a:t>
            </a:r>
            <a:endParaRPr lang="es-ES" sz="2800" b="1"/>
          </a:p>
        </p:txBody>
      </p:sp>
      <p:sp>
        <p:nvSpPr>
          <p:cNvPr id="196619" name="Text Box 11"/>
          <p:cNvSpPr txBox="1">
            <a:spLocks noChangeArrowheads="1"/>
          </p:cNvSpPr>
          <p:nvPr/>
        </p:nvSpPr>
        <p:spPr bwMode="auto">
          <a:xfrm>
            <a:off x="6588125" y="4005263"/>
            <a:ext cx="2160588" cy="946150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/>
              <a:t>Grupo de sustratos</a:t>
            </a:r>
            <a:endParaRPr lang="es-ES" sz="2800" b="1"/>
          </a:p>
        </p:txBody>
      </p:sp>
      <p:sp>
        <p:nvSpPr>
          <p:cNvPr id="196620" name="Text Box 12"/>
          <p:cNvSpPr txBox="1">
            <a:spLocks noChangeArrowheads="1"/>
          </p:cNvSpPr>
          <p:nvPr/>
        </p:nvSpPr>
        <p:spPr bwMode="auto">
          <a:xfrm>
            <a:off x="539750" y="5516563"/>
            <a:ext cx="2736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800" b="1"/>
              <a:t>Hexoquinasas</a:t>
            </a:r>
            <a:endParaRPr lang="es-ES" sz="2800" b="1"/>
          </a:p>
        </p:txBody>
      </p:sp>
      <p:sp>
        <p:nvSpPr>
          <p:cNvPr id="196621" name="Text Box 13"/>
          <p:cNvSpPr txBox="1">
            <a:spLocks noChangeArrowheads="1"/>
          </p:cNvSpPr>
          <p:nvPr/>
        </p:nvSpPr>
        <p:spPr bwMode="auto">
          <a:xfrm>
            <a:off x="4211638" y="5516563"/>
            <a:ext cx="1944687" cy="519112"/>
          </a:xfrm>
          <a:prstGeom prst="rect">
            <a:avLst/>
          </a:prstGeom>
          <a:solidFill>
            <a:srgbClr val="FF7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800" b="1"/>
              <a:t>HEXOSAS</a:t>
            </a:r>
            <a:endParaRPr lang="es-ES" sz="2800" b="1"/>
          </a:p>
        </p:txBody>
      </p:sp>
      <p:sp>
        <p:nvSpPr>
          <p:cNvPr id="196622" name="Text Box 14"/>
          <p:cNvSpPr txBox="1">
            <a:spLocks noChangeArrowheads="1"/>
          </p:cNvSpPr>
          <p:nvPr/>
        </p:nvSpPr>
        <p:spPr bwMode="auto">
          <a:xfrm>
            <a:off x="4067175" y="6223000"/>
            <a:ext cx="4897438" cy="519113"/>
          </a:xfrm>
          <a:prstGeom prst="rect">
            <a:avLst/>
          </a:prstGeom>
          <a:solidFill>
            <a:srgbClr val="FFD9F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AR" sz="2800" b="1" dirty="0">
                <a:solidFill>
                  <a:schemeClr val="accent6">
                    <a:lumMod val="50000"/>
                  </a:schemeClr>
                </a:solidFill>
              </a:rPr>
              <a:t>glucosa, </a:t>
            </a:r>
            <a:r>
              <a:rPr lang="es-AR" sz="2800" b="1" dirty="0" err="1">
                <a:solidFill>
                  <a:schemeClr val="accent6">
                    <a:lumMod val="50000"/>
                  </a:schemeClr>
                </a:solidFill>
              </a:rPr>
              <a:t>manosa</a:t>
            </a:r>
            <a:r>
              <a:rPr lang="es-AR" sz="2800" b="1" dirty="0">
                <a:solidFill>
                  <a:schemeClr val="accent6">
                    <a:lumMod val="50000"/>
                  </a:schemeClr>
                </a:solidFill>
              </a:rPr>
              <a:t> y fructosa</a:t>
            </a:r>
            <a:endParaRPr lang="es-E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6624" name="Rectangle 16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850900"/>
          </a:xfrm>
          <a:solidFill>
            <a:srgbClr val="92D05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3600" smtClean="0">
                <a:solidFill>
                  <a:schemeClr val="bg1"/>
                </a:solidFill>
              </a:rPr>
              <a:t>ESPECIFICIDAD DE LAS ENZIMAS</a:t>
            </a:r>
            <a:endParaRPr lang="es-ES" sz="3600" smtClean="0">
              <a:solidFill>
                <a:schemeClr val="bg1"/>
              </a:solidFill>
            </a:endParaRPr>
          </a:p>
        </p:txBody>
      </p:sp>
      <p:sp>
        <p:nvSpPr>
          <p:cNvPr id="196625" name="AutoShape 17"/>
          <p:cNvSpPr>
            <a:spLocks noChangeArrowheads="1"/>
          </p:cNvSpPr>
          <p:nvPr/>
        </p:nvSpPr>
        <p:spPr bwMode="auto">
          <a:xfrm>
            <a:off x="4140200" y="1341438"/>
            <a:ext cx="1223963" cy="287337"/>
          </a:xfrm>
          <a:prstGeom prst="curvedDownArrow">
            <a:avLst>
              <a:gd name="adj1" fmla="val 85194"/>
              <a:gd name="adj2" fmla="val 17038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96626" name="AutoShape 18"/>
          <p:cNvSpPr>
            <a:spLocks noChangeArrowheads="1"/>
          </p:cNvSpPr>
          <p:nvPr/>
        </p:nvSpPr>
        <p:spPr bwMode="auto">
          <a:xfrm>
            <a:off x="4716463" y="2852738"/>
            <a:ext cx="792162" cy="433387"/>
          </a:xfrm>
          <a:prstGeom prst="rightArrow">
            <a:avLst>
              <a:gd name="adj1" fmla="val 50000"/>
              <a:gd name="adj2" fmla="val 4569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96627" name="AutoShape 19"/>
          <p:cNvSpPr>
            <a:spLocks noChangeArrowheads="1"/>
          </p:cNvSpPr>
          <p:nvPr/>
        </p:nvSpPr>
        <p:spPr bwMode="auto">
          <a:xfrm>
            <a:off x="3275013" y="5661025"/>
            <a:ext cx="792162" cy="433388"/>
          </a:xfrm>
          <a:prstGeom prst="rightArrow">
            <a:avLst>
              <a:gd name="adj1" fmla="val 50000"/>
              <a:gd name="adj2" fmla="val 4569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96628" name="AutoShape 20"/>
          <p:cNvSpPr>
            <a:spLocks noChangeArrowheads="1"/>
          </p:cNvSpPr>
          <p:nvPr/>
        </p:nvSpPr>
        <p:spPr bwMode="auto">
          <a:xfrm>
            <a:off x="5292725" y="4292600"/>
            <a:ext cx="1223963" cy="287338"/>
          </a:xfrm>
          <a:prstGeom prst="curvedDownArrow">
            <a:avLst>
              <a:gd name="adj1" fmla="val 85193"/>
              <a:gd name="adj2" fmla="val 17038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9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96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9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9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9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9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9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9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6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4" grpId="0" animBg="1"/>
      <p:bldP spid="196615" grpId="0" animBg="1"/>
      <p:bldP spid="196616" grpId="0"/>
      <p:bldP spid="196617" grpId="0" animBg="1"/>
      <p:bldP spid="196618" grpId="0" animBg="1"/>
      <p:bldP spid="196619" grpId="0" animBg="1"/>
      <p:bldP spid="196620" grpId="0"/>
      <p:bldP spid="196621" grpId="0" animBg="1"/>
      <p:bldP spid="196622" grpId="0" animBg="1"/>
      <p:bldP spid="196625" grpId="0" animBg="1"/>
      <p:bldP spid="196626" grpId="0" animBg="1"/>
      <p:bldP spid="196627" grpId="0" animBg="1"/>
      <p:bldP spid="1966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95288" y="1412875"/>
            <a:ext cx="4535487" cy="3529013"/>
            <a:chOff x="340" y="799"/>
            <a:chExt cx="2857" cy="2223"/>
          </a:xfrm>
        </p:grpSpPr>
        <p:pic>
          <p:nvPicPr>
            <p:cNvPr id="28700" name="Picture 5" descr="fi11p8"/>
            <p:cNvPicPr>
              <a:picLocks noChangeAspect="1" noChangeArrowheads="1"/>
            </p:cNvPicPr>
            <p:nvPr/>
          </p:nvPicPr>
          <p:blipFill>
            <a:blip r:embed="rId2">
              <a:lum bright="6000" contrast="36000"/>
            </a:blip>
            <a:srcRect r="54059" b="8641"/>
            <a:stretch>
              <a:fillRect/>
            </a:stretch>
          </p:blipFill>
          <p:spPr bwMode="auto">
            <a:xfrm>
              <a:off x="340" y="799"/>
              <a:ext cx="2857" cy="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01" name="Text Box 9"/>
            <p:cNvSpPr txBox="1">
              <a:spLocks noChangeArrowheads="1"/>
            </p:cNvSpPr>
            <p:nvPr/>
          </p:nvSpPr>
          <p:spPr bwMode="auto">
            <a:xfrm>
              <a:off x="431" y="981"/>
              <a:ext cx="771" cy="21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>
                  <a:solidFill>
                    <a:schemeClr val="bg1"/>
                  </a:solidFill>
                </a:rPr>
                <a:t>D-Glucosa</a:t>
              </a:r>
            </a:p>
          </p:txBody>
        </p:sp>
      </p:grpSp>
      <p:pic>
        <p:nvPicPr>
          <p:cNvPr id="113671" name="Picture 7" descr="fi11p8"/>
          <p:cNvPicPr>
            <a:picLocks noChangeAspect="1" noChangeArrowheads="1"/>
          </p:cNvPicPr>
          <p:nvPr/>
        </p:nvPicPr>
        <p:blipFill>
          <a:blip r:embed="rId2">
            <a:lum bright="6000" contrast="18000"/>
          </a:blip>
          <a:srcRect l="54770" t="11212" b="6847"/>
          <a:stretch>
            <a:fillRect/>
          </a:stretch>
        </p:blipFill>
        <p:spPr bwMode="auto">
          <a:xfrm>
            <a:off x="4356100" y="3502025"/>
            <a:ext cx="4462463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6" name="Oval 12"/>
          <p:cNvSpPr>
            <a:spLocks noChangeArrowheads="1"/>
          </p:cNvSpPr>
          <p:nvPr/>
        </p:nvSpPr>
        <p:spPr bwMode="auto">
          <a:xfrm>
            <a:off x="2500313" y="5013325"/>
            <a:ext cx="1873250" cy="184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AR" b="1" i="1"/>
              <a:t>Glucoquinasa</a:t>
            </a:r>
            <a:endParaRPr lang="es-MX" b="1" i="1"/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4140200" y="476250"/>
            <a:ext cx="4752975" cy="1154113"/>
            <a:chOff x="2608" y="300"/>
            <a:chExt cx="2857" cy="727"/>
          </a:xfrm>
        </p:grpSpPr>
        <p:sp>
          <p:nvSpPr>
            <p:cNvPr id="28695" name="Text Box 13"/>
            <p:cNvSpPr txBox="1">
              <a:spLocks noChangeArrowheads="1"/>
            </p:cNvSpPr>
            <p:nvPr/>
          </p:nvSpPr>
          <p:spPr bwMode="auto">
            <a:xfrm>
              <a:off x="2608" y="300"/>
              <a:ext cx="285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b="1"/>
                <a:t>GLUCOSA 	        GLUCOSA-6P</a:t>
              </a:r>
              <a:endParaRPr lang="es-ES" sz="2400" b="1"/>
            </a:p>
          </p:txBody>
        </p:sp>
        <p:sp>
          <p:nvSpPr>
            <p:cNvPr id="28696" name="Line 14"/>
            <p:cNvSpPr>
              <a:spLocks noChangeShapeType="1"/>
            </p:cNvSpPr>
            <p:nvPr/>
          </p:nvSpPr>
          <p:spPr bwMode="auto">
            <a:xfrm>
              <a:off x="3696" y="436"/>
              <a:ext cx="40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7" name="Oval 15"/>
            <p:cNvSpPr>
              <a:spLocks noChangeArrowheads="1"/>
            </p:cNvSpPr>
            <p:nvPr/>
          </p:nvSpPr>
          <p:spPr bwMode="auto">
            <a:xfrm>
              <a:off x="3379" y="663"/>
              <a:ext cx="31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/>
                <a:t>ATP</a:t>
              </a:r>
              <a:endParaRPr lang="es-ES"/>
            </a:p>
          </p:txBody>
        </p:sp>
        <p:sp>
          <p:nvSpPr>
            <p:cNvPr id="28698" name="Oval 16"/>
            <p:cNvSpPr>
              <a:spLocks noChangeArrowheads="1"/>
            </p:cNvSpPr>
            <p:nvPr/>
          </p:nvSpPr>
          <p:spPr bwMode="auto">
            <a:xfrm>
              <a:off x="3969" y="709"/>
              <a:ext cx="318" cy="31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/>
                <a:t>ADP</a:t>
              </a:r>
              <a:endParaRPr lang="es-ES"/>
            </a:p>
          </p:txBody>
        </p:sp>
        <p:sp>
          <p:nvSpPr>
            <p:cNvPr id="28699" name="AutoShape 17"/>
            <p:cNvSpPr>
              <a:spLocks noChangeArrowheads="1"/>
            </p:cNvSpPr>
            <p:nvPr/>
          </p:nvSpPr>
          <p:spPr bwMode="auto">
            <a:xfrm>
              <a:off x="3696" y="482"/>
              <a:ext cx="363" cy="181"/>
            </a:xfrm>
            <a:prstGeom prst="curvedDownArrow">
              <a:avLst>
                <a:gd name="adj1" fmla="val 40110"/>
                <a:gd name="adj2" fmla="val 80221"/>
                <a:gd name="adj3" fmla="val 3333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284663" y="188913"/>
            <a:ext cx="1295400" cy="287337"/>
            <a:chOff x="3379" y="1570"/>
            <a:chExt cx="816" cy="181"/>
          </a:xfrm>
        </p:grpSpPr>
        <p:sp>
          <p:nvSpPr>
            <p:cNvPr id="28689" name="Oval 18"/>
            <p:cNvSpPr>
              <a:spLocks noChangeArrowheads="1"/>
            </p:cNvSpPr>
            <p:nvPr/>
          </p:nvSpPr>
          <p:spPr bwMode="auto">
            <a:xfrm>
              <a:off x="3379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8690" name="Oval 19"/>
            <p:cNvSpPr>
              <a:spLocks noChangeArrowheads="1"/>
            </p:cNvSpPr>
            <p:nvPr/>
          </p:nvSpPr>
          <p:spPr bwMode="auto">
            <a:xfrm>
              <a:off x="3515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8691" name="Oval 20"/>
            <p:cNvSpPr>
              <a:spLocks noChangeArrowheads="1"/>
            </p:cNvSpPr>
            <p:nvPr/>
          </p:nvSpPr>
          <p:spPr bwMode="auto">
            <a:xfrm>
              <a:off x="3651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8692" name="Oval 21"/>
            <p:cNvSpPr>
              <a:spLocks noChangeArrowheads="1"/>
            </p:cNvSpPr>
            <p:nvPr/>
          </p:nvSpPr>
          <p:spPr bwMode="auto">
            <a:xfrm>
              <a:off x="3787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8693" name="Oval 22"/>
            <p:cNvSpPr>
              <a:spLocks noChangeArrowheads="1"/>
            </p:cNvSpPr>
            <p:nvPr/>
          </p:nvSpPr>
          <p:spPr bwMode="auto">
            <a:xfrm>
              <a:off x="3923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8694" name="Oval 23"/>
            <p:cNvSpPr>
              <a:spLocks noChangeArrowheads="1"/>
            </p:cNvSpPr>
            <p:nvPr/>
          </p:nvSpPr>
          <p:spPr bwMode="auto">
            <a:xfrm>
              <a:off x="4059" y="1570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6804025" y="19050"/>
            <a:ext cx="1728788" cy="457200"/>
            <a:chOff x="4604" y="1373"/>
            <a:chExt cx="1089" cy="288"/>
          </a:xfrm>
        </p:grpSpPr>
        <p:sp>
          <p:nvSpPr>
            <p:cNvPr id="28680" name="Text Box 34"/>
            <p:cNvSpPr txBox="1">
              <a:spLocks noChangeArrowheads="1"/>
            </p:cNvSpPr>
            <p:nvPr/>
          </p:nvSpPr>
          <p:spPr bwMode="auto">
            <a:xfrm>
              <a:off x="5375" y="1373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400" b="1"/>
                <a:t>-</a:t>
              </a:r>
              <a:endParaRPr lang="es-ES" sz="2400" b="1"/>
            </a:p>
          </p:txBody>
        </p:sp>
        <p:grpSp>
          <p:nvGrpSpPr>
            <p:cNvPr id="28681" name="Group 35"/>
            <p:cNvGrpSpPr>
              <a:grpSpLocks/>
            </p:cNvGrpSpPr>
            <p:nvPr/>
          </p:nvGrpSpPr>
          <p:grpSpPr bwMode="auto">
            <a:xfrm>
              <a:off x="4604" y="1434"/>
              <a:ext cx="680" cy="181"/>
              <a:chOff x="4649" y="1434"/>
              <a:chExt cx="680" cy="181"/>
            </a:xfrm>
          </p:grpSpPr>
          <p:sp>
            <p:nvSpPr>
              <p:cNvPr id="28684" name="Oval 26"/>
              <p:cNvSpPr>
                <a:spLocks noChangeArrowheads="1"/>
              </p:cNvSpPr>
              <p:nvPr/>
            </p:nvSpPr>
            <p:spPr bwMode="auto">
              <a:xfrm>
                <a:off x="4649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28685" name="Oval 27"/>
              <p:cNvSpPr>
                <a:spLocks noChangeArrowheads="1"/>
              </p:cNvSpPr>
              <p:nvPr/>
            </p:nvSpPr>
            <p:spPr bwMode="auto">
              <a:xfrm>
                <a:off x="4785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28686" name="Oval 28"/>
              <p:cNvSpPr>
                <a:spLocks noChangeArrowheads="1"/>
              </p:cNvSpPr>
              <p:nvPr/>
            </p:nvSpPr>
            <p:spPr bwMode="auto">
              <a:xfrm>
                <a:off x="4921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28687" name="Oval 29"/>
              <p:cNvSpPr>
                <a:spLocks noChangeArrowheads="1"/>
              </p:cNvSpPr>
              <p:nvPr/>
            </p:nvSpPr>
            <p:spPr bwMode="auto">
              <a:xfrm>
                <a:off x="5057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28688" name="Oval 30"/>
              <p:cNvSpPr>
                <a:spLocks noChangeArrowheads="1"/>
              </p:cNvSpPr>
              <p:nvPr/>
            </p:nvSpPr>
            <p:spPr bwMode="auto">
              <a:xfrm>
                <a:off x="5193" y="1434"/>
                <a:ext cx="136" cy="181"/>
              </a:xfrm>
              <a:prstGeom prst="ellipse">
                <a:avLst/>
              </a:pr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28682" name="Oval 31"/>
            <p:cNvSpPr>
              <a:spLocks noChangeArrowheads="1"/>
            </p:cNvSpPr>
            <p:nvPr/>
          </p:nvSpPr>
          <p:spPr bwMode="auto">
            <a:xfrm>
              <a:off x="5284" y="1434"/>
              <a:ext cx="136" cy="181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8683" name="Text Box 33"/>
            <p:cNvSpPr txBox="1">
              <a:spLocks noChangeArrowheads="1"/>
            </p:cNvSpPr>
            <p:nvPr/>
          </p:nvSpPr>
          <p:spPr bwMode="auto">
            <a:xfrm>
              <a:off x="5511" y="1389"/>
              <a:ext cx="182" cy="237"/>
            </a:xfrm>
            <a:prstGeom prst="rect">
              <a:avLst/>
            </a:prstGeom>
            <a:solidFill>
              <a:srgbClr val="FFD9F5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P</a:t>
              </a:r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3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985825" y="2214554"/>
            <a:ext cx="1728787" cy="865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/>
              <a:t> </a:t>
            </a:r>
            <a:r>
              <a:rPr lang="es-ES" sz="2400" b="1" dirty="0" smtClean="0"/>
              <a:t>ENZIMA TOTAL</a:t>
            </a:r>
            <a:endParaRPr lang="es-ES" sz="2400" b="1" dirty="0"/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3554421" y="2214554"/>
            <a:ext cx="2232025" cy="936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/>
              <a:t>PROTEÍNA</a:t>
            </a:r>
          </a:p>
          <a:p>
            <a:pPr algn="ctr"/>
            <a:r>
              <a:rPr lang="es-ES" sz="2400" b="1" dirty="0" smtClean="0"/>
              <a:t>(termolábil)</a:t>
            </a:r>
            <a:endParaRPr lang="es-ES" sz="2400" b="1" dirty="0"/>
          </a:p>
          <a:p>
            <a:pPr algn="ctr"/>
            <a:endParaRPr lang="es-ES" sz="2400" b="1" dirty="0"/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6040467" y="2206623"/>
            <a:ext cx="2817813" cy="936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 b="1" dirty="0"/>
              <a:t>NO </a:t>
            </a:r>
            <a:r>
              <a:rPr lang="es-ES" sz="2400" b="1" dirty="0" smtClean="0"/>
              <a:t>PROTEICA</a:t>
            </a:r>
            <a:endParaRPr lang="es-ES" sz="2400" b="1" dirty="0"/>
          </a:p>
          <a:p>
            <a:pPr algn="ctr"/>
            <a:r>
              <a:rPr lang="es-ES" sz="2400" b="1" dirty="0" smtClean="0"/>
              <a:t>(termoestable)</a:t>
            </a:r>
            <a:endParaRPr lang="es-ES" sz="2400" b="1" dirty="0"/>
          </a:p>
        </p:txBody>
      </p:sp>
      <p:sp>
        <p:nvSpPr>
          <p:cNvPr id="197644" name="Text Box 12"/>
          <p:cNvSpPr txBox="1">
            <a:spLocks noChangeArrowheads="1"/>
          </p:cNvSpPr>
          <p:nvPr/>
        </p:nvSpPr>
        <p:spPr bwMode="auto">
          <a:xfrm>
            <a:off x="611188" y="1341438"/>
            <a:ext cx="2663825" cy="519112"/>
          </a:xfrm>
          <a:prstGeom prst="rect">
            <a:avLst/>
          </a:prstGeom>
          <a:solidFill>
            <a:srgbClr val="DFFF8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i="1"/>
              <a:t>HOLOENZIMA</a:t>
            </a:r>
          </a:p>
        </p:txBody>
      </p:sp>
      <p:sp>
        <p:nvSpPr>
          <p:cNvPr id="197645" name="Text Box 13"/>
          <p:cNvSpPr txBox="1">
            <a:spLocks noChangeArrowheads="1"/>
          </p:cNvSpPr>
          <p:nvPr/>
        </p:nvSpPr>
        <p:spPr bwMode="auto">
          <a:xfrm>
            <a:off x="3563938" y="1341438"/>
            <a:ext cx="2374900" cy="519112"/>
          </a:xfrm>
          <a:prstGeom prst="rect">
            <a:avLst/>
          </a:prstGeom>
          <a:solidFill>
            <a:srgbClr val="DFFF8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i="1"/>
              <a:t>APOENZIMA</a:t>
            </a:r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6300788" y="1338252"/>
            <a:ext cx="2160587" cy="519112"/>
          </a:xfrm>
          <a:prstGeom prst="rect">
            <a:avLst/>
          </a:prstGeom>
          <a:solidFill>
            <a:srgbClr val="DFFF8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 i="1" dirty="0"/>
              <a:t>COENZIMA</a:t>
            </a:r>
            <a:endParaRPr lang="es-ES" sz="2800" b="1" dirty="0"/>
          </a:p>
        </p:txBody>
      </p:sp>
      <p:sp>
        <p:nvSpPr>
          <p:cNvPr id="197647" name="Oval 15"/>
          <p:cNvSpPr>
            <a:spLocks noChangeArrowheads="1"/>
          </p:cNvSpPr>
          <p:nvPr/>
        </p:nvSpPr>
        <p:spPr bwMode="auto">
          <a:xfrm>
            <a:off x="3203575" y="1341438"/>
            <a:ext cx="360363" cy="5032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/>
              <a:t>=</a:t>
            </a:r>
            <a:endParaRPr lang="es-ES"/>
          </a:p>
        </p:txBody>
      </p:sp>
      <p:sp>
        <p:nvSpPr>
          <p:cNvPr id="197648" name="Oval 16"/>
          <p:cNvSpPr>
            <a:spLocks noChangeArrowheads="1"/>
          </p:cNvSpPr>
          <p:nvPr/>
        </p:nvSpPr>
        <p:spPr bwMode="auto">
          <a:xfrm>
            <a:off x="5940425" y="1341438"/>
            <a:ext cx="360363" cy="5032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/>
              <a:t>+</a:t>
            </a:r>
            <a:endParaRPr lang="es-ES"/>
          </a:p>
        </p:txBody>
      </p:sp>
      <p:sp>
        <p:nvSpPr>
          <p:cNvPr id="197649" name="Text Box 17"/>
          <p:cNvSpPr txBox="1">
            <a:spLocks noChangeArrowheads="1"/>
          </p:cNvSpPr>
          <p:nvPr/>
        </p:nvSpPr>
        <p:spPr bwMode="auto">
          <a:xfrm>
            <a:off x="900113" y="4797425"/>
            <a:ext cx="2376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u="sng"/>
              <a:t>COENZIMAS</a:t>
            </a:r>
          </a:p>
        </p:txBody>
      </p:sp>
      <p:sp>
        <p:nvSpPr>
          <p:cNvPr id="197650" name="Text Box 18"/>
          <p:cNvSpPr txBox="1">
            <a:spLocks noChangeArrowheads="1"/>
          </p:cNvSpPr>
          <p:nvPr/>
        </p:nvSpPr>
        <p:spPr bwMode="auto">
          <a:xfrm>
            <a:off x="4427538" y="4221163"/>
            <a:ext cx="316865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Transportadores de grupos funcionales</a:t>
            </a:r>
          </a:p>
        </p:txBody>
      </p:sp>
      <p:sp>
        <p:nvSpPr>
          <p:cNvPr id="197651" name="Text Box 19"/>
          <p:cNvSpPr txBox="1">
            <a:spLocks noChangeArrowheads="1"/>
          </p:cNvSpPr>
          <p:nvPr/>
        </p:nvSpPr>
        <p:spPr bwMode="auto">
          <a:xfrm>
            <a:off x="4500563" y="5661025"/>
            <a:ext cx="26638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Transportadores de electrones</a:t>
            </a:r>
          </a:p>
        </p:txBody>
      </p:sp>
      <p:sp>
        <p:nvSpPr>
          <p:cNvPr id="197652" name="Line 20"/>
          <p:cNvSpPr>
            <a:spLocks noChangeShapeType="1"/>
          </p:cNvSpPr>
          <p:nvPr/>
        </p:nvSpPr>
        <p:spPr bwMode="auto">
          <a:xfrm flipV="1">
            <a:off x="3419475" y="4652963"/>
            <a:ext cx="720725" cy="2889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7653" name="Line 21"/>
          <p:cNvSpPr>
            <a:spLocks noChangeShapeType="1"/>
          </p:cNvSpPr>
          <p:nvPr/>
        </p:nvSpPr>
        <p:spPr bwMode="auto">
          <a:xfrm>
            <a:off x="3419475" y="5300663"/>
            <a:ext cx="431800" cy="503237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7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97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97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97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9" grpId="0" animBg="1"/>
      <p:bldP spid="197640" grpId="0" animBg="1"/>
      <p:bldP spid="197641" grpId="0" animBg="1"/>
      <p:bldP spid="197644" grpId="0" animBg="1"/>
      <p:bldP spid="197645" grpId="0" animBg="1"/>
      <p:bldP spid="197646" grpId="0" animBg="1"/>
      <p:bldP spid="197647" grpId="0" animBg="1"/>
      <p:bldP spid="197648" grpId="0" animBg="1"/>
      <p:bldP spid="197649" grpId="0"/>
      <p:bldP spid="197650" grpId="0" animBg="1"/>
      <p:bldP spid="197651" grpId="0" animBg="1"/>
      <p:bldP spid="197652" grpId="0" animBg="1"/>
      <p:bldP spid="19765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5" name="Rectangle 4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92163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accent6">
                    <a:lumMod val="50000"/>
                  </a:schemeClr>
                </a:solidFill>
              </a:rPr>
              <a:t>VITAMINAS-COENZIMAS</a:t>
            </a:r>
          </a:p>
        </p:txBody>
      </p:sp>
      <p:sp>
        <p:nvSpPr>
          <p:cNvPr id="30723" name="Text Box 19"/>
          <p:cNvSpPr txBox="1">
            <a:spLocks noChangeArrowheads="1"/>
          </p:cNvSpPr>
          <p:nvPr/>
        </p:nvSpPr>
        <p:spPr bwMode="auto">
          <a:xfrm>
            <a:off x="395288" y="5084763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30724" name="Text Box 37"/>
          <p:cNvSpPr txBox="1">
            <a:spLocks noChangeArrowheads="1"/>
          </p:cNvSpPr>
          <p:nvPr/>
        </p:nvSpPr>
        <p:spPr bwMode="auto">
          <a:xfrm>
            <a:off x="3059113" y="6165850"/>
            <a:ext cx="122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30725" name="Text Box 48"/>
          <p:cNvSpPr txBox="1">
            <a:spLocks noChangeArrowheads="1"/>
          </p:cNvSpPr>
          <p:nvPr/>
        </p:nvSpPr>
        <p:spPr bwMode="auto">
          <a:xfrm>
            <a:off x="2987675" y="371633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grpSp>
        <p:nvGrpSpPr>
          <p:cNvPr id="30726" name="Group 72"/>
          <p:cNvGrpSpPr>
            <a:grpSpLocks/>
          </p:cNvGrpSpPr>
          <p:nvPr/>
        </p:nvGrpSpPr>
        <p:grpSpPr bwMode="auto">
          <a:xfrm>
            <a:off x="827088" y="1412875"/>
            <a:ext cx="7994650" cy="650875"/>
            <a:chOff x="521" y="890"/>
            <a:chExt cx="5036" cy="410"/>
          </a:xfrm>
        </p:grpSpPr>
        <p:sp>
          <p:nvSpPr>
            <p:cNvPr id="21559" name="Text Box 30"/>
            <p:cNvSpPr txBox="1">
              <a:spLocks noChangeArrowheads="1"/>
            </p:cNvSpPr>
            <p:nvPr/>
          </p:nvSpPr>
          <p:spPr bwMode="auto">
            <a:xfrm>
              <a:off x="521" y="935"/>
              <a:ext cx="771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" b="1"/>
                <a:t>Niacina</a:t>
              </a:r>
            </a:p>
          </p:txBody>
        </p:sp>
        <p:sp>
          <p:nvSpPr>
            <p:cNvPr id="21560" name="Text Box 31"/>
            <p:cNvSpPr txBox="1">
              <a:spLocks noChangeArrowheads="1"/>
            </p:cNvSpPr>
            <p:nvPr/>
          </p:nvSpPr>
          <p:spPr bwMode="auto">
            <a:xfrm>
              <a:off x="1701" y="935"/>
              <a:ext cx="952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rgbClr val="FF5050"/>
                  </a:solidFill>
                </a:rPr>
                <a:t>NAD, NADP</a:t>
              </a:r>
            </a:p>
          </p:txBody>
        </p:sp>
        <p:sp>
          <p:nvSpPr>
            <p:cNvPr id="21561" name="Text Box 32"/>
            <p:cNvSpPr txBox="1">
              <a:spLocks noChangeArrowheads="1"/>
            </p:cNvSpPr>
            <p:nvPr/>
          </p:nvSpPr>
          <p:spPr bwMode="auto">
            <a:xfrm>
              <a:off x="2971" y="935"/>
              <a:ext cx="1360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Ion Hidruro (:H </a:t>
              </a:r>
              <a:r>
                <a:rPr lang="es-ES" b="1" baseline="30000">
                  <a:solidFill>
                    <a:schemeClr val="accent2"/>
                  </a:solidFill>
                </a:rPr>
                <a:t>-</a:t>
              </a:r>
              <a:r>
                <a:rPr lang="es-ES" b="1">
                  <a:solidFill>
                    <a:schemeClr val="accent2"/>
                  </a:solidFill>
                </a:rPr>
                <a:t>)</a:t>
              </a:r>
            </a:p>
          </p:txBody>
        </p:sp>
        <p:sp>
          <p:nvSpPr>
            <p:cNvPr id="21562" name="Line 33"/>
            <p:cNvSpPr>
              <a:spLocks noChangeShapeType="1"/>
            </p:cNvSpPr>
            <p:nvPr/>
          </p:nvSpPr>
          <p:spPr bwMode="auto">
            <a:xfrm>
              <a:off x="4377" y="1117"/>
              <a:ext cx="363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63" name="Text Box 35"/>
            <p:cNvSpPr txBox="1">
              <a:spLocks noChangeArrowheads="1"/>
            </p:cNvSpPr>
            <p:nvPr/>
          </p:nvSpPr>
          <p:spPr bwMode="auto">
            <a:xfrm>
              <a:off x="4785" y="890"/>
              <a:ext cx="772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PDH GAD</a:t>
              </a:r>
            </a:p>
          </p:txBody>
        </p:sp>
        <p:sp>
          <p:nvSpPr>
            <p:cNvPr id="21564" name="Line 54"/>
            <p:cNvSpPr>
              <a:spLocks noChangeShapeType="1"/>
            </p:cNvSpPr>
            <p:nvPr/>
          </p:nvSpPr>
          <p:spPr bwMode="auto">
            <a:xfrm>
              <a:off x="1474" y="107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65" name="Line 55"/>
            <p:cNvSpPr>
              <a:spLocks noChangeShapeType="1"/>
            </p:cNvSpPr>
            <p:nvPr/>
          </p:nvSpPr>
          <p:spPr bwMode="auto">
            <a:xfrm>
              <a:off x="2699" y="107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</p:grpSp>
      <p:grpSp>
        <p:nvGrpSpPr>
          <p:cNvPr id="30727" name="Group 73"/>
          <p:cNvGrpSpPr>
            <a:grpSpLocks/>
          </p:cNvGrpSpPr>
          <p:nvPr/>
        </p:nvGrpSpPr>
        <p:grpSpPr bwMode="auto">
          <a:xfrm>
            <a:off x="395288" y="2357438"/>
            <a:ext cx="8353425" cy="376237"/>
            <a:chOff x="249" y="1434"/>
            <a:chExt cx="5262" cy="237"/>
          </a:xfrm>
        </p:grpSpPr>
        <p:sp>
          <p:nvSpPr>
            <p:cNvPr id="21552" name="Text Box 14"/>
            <p:cNvSpPr txBox="1">
              <a:spLocks noChangeArrowheads="1"/>
            </p:cNvSpPr>
            <p:nvPr/>
          </p:nvSpPr>
          <p:spPr bwMode="auto">
            <a:xfrm>
              <a:off x="249" y="1434"/>
              <a:ext cx="1315" cy="21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sz="1600" b="1"/>
                <a:t>Riboflavina (Vit.B</a:t>
              </a:r>
              <a:r>
                <a:rPr lang="es-ES" sz="1600" b="1" baseline="-25000"/>
                <a:t>2</a:t>
              </a:r>
              <a:r>
                <a:rPr lang="es-ES" sz="1600" b="1"/>
                <a:t>)</a:t>
              </a:r>
            </a:p>
          </p:txBody>
        </p:sp>
        <p:sp>
          <p:nvSpPr>
            <p:cNvPr id="21553" name="Text Box 15"/>
            <p:cNvSpPr txBox="1">
              <a:spLocks noChangeArrowheads="1"/>
            </p:cNvSpPr>
            <p:nvPr/>
          </p:nvSpPr>
          <p:spPr bwMode="auto">
            <a:xfrm>
              <a:off x="1837" y="1434"/>
              <a:ext cx="816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rgbClr val="FF5050"/>
                  </a:solidFill>
                </a:rPr>
                <a:t>FAD, FMN</a:t>
              </a:r>
            </a:p>
          </p:txBody>
        </p:sp>
        <p:sp>
          <p:nvSpPr>
            <p:cNvPr id="21554" name="Text Box 16"/>
            <p:cNvSpPr txBox="1">
              <a:spLocks noChangeArrowheads="1"/>
            </p:cNvSpPr>
            <p:nvPr/>
          </p:nvSpPr>
          <p:spPr bwMode="auto">
            <a:xfrm>
              <a:off x="3061" y="1434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Electrones</a:t>
              </a:r>
            </a:p>
          </p:txBody>
        </p:sp>
        <p:sp>
          <p:nvSpPr>
            <p:cNvPr id="21555" name="Line 17"/>
            <p:cNvSpPr>
              <a:spLocks noChangeShapeType="1"/>
            </p:cNvSpPr>
            <p:nvPr/>
          </p:nvSpPr>
          <p:spPr bwMode="auto">
            <a:xfrm>
              <a:off x="4241" y="1570"/>
              <a:ext cx="454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56" name="Text Box 18"/>
            <p:cNvSpPr txBox="1">
              <a:spLocks noChangeArrowheads="1"/>
            </p:cNvSpPr>
            <p:nvPr/>
          </p:nvSpPr>
          <p:spPr bwMode="auto">
            <a:xfrm>
              <a:off x="4876" y="1434"/>
              <a:ext cx="635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SDH</a:t>
              </a:r>
            </a:p>
          </p:txBody>
        </p:sp>
        <p:sp>
          <p:nvSpPr>
            <p:cNvPr id="21557" name="Line 56"/>
            <p:cNvSpPr>
              <a:spLocks noChangeShapeType="1"/>
            </p:cNvSpPr>
            <p:nvPr/>
          </p:nvSpPr>
          <p:spPr bwMode="auto">
            <a:xfrm>
              <a:off x="2789" y="1570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58" name="Line 57"/>
            <p:cNvSpPr>
              <a:spLocks noChangeShapeType="1"/>
            </p:cNvSpPr>
            <p:nvPr/>
          </p:nvSpPr>
          <p:spPr bwMode="auto">
            <a:xfrm>
              <a:off x="1610" y="1570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</p:grpSp>
      <p:grpSp>
        <p:nvGrpSpPr>
          <p:cNvPr id="30728" name="Group 74"/>
          <p:cNvGrpSpPr>
            <a:grpSpLocks/>
          </p:cNvGrpSpPr>
          <p:nvPr/>
        </p:nvGrpSpPr>
        <p:grpSpPr bwMode="auto">
          <a:xfrm>
            <a:off x="539750" y="3078163"/>
            <a:ext cx="8353425" cy="376237"/>
            <a:chOff x="340" y="1888"/>
            <a:chExt cx="5262" cy="237"/>
          </a:xfrm>
        </p:grpSpPr>
        <p:sp>
          <p:nvSpPr>
            <p:cNvPr id="21545" name="Text Box 8"/>
            <p:cNvSpPr txBox="1">
              <a:spLocks noChangeArrowheads="1"/>
            </p:cNvSpPr>
            <p:nvPr/>
          </p:nvSpPr>
          <p:spPr bwMode="auto">
            <a:xfrm>
              <a:off x="340" y="1888"/>
              <a:ext cx="1134" cy="21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sz="1600" b="1"/>
                <a:t>Tiamina (Vit. B</a:t>
              </a:r>
              <a:r>
                <a:rPr lang="es-ES" sz="1600" b="1" baseline="-25000"/>
                <a:t>1</a:t>
              </a:r>
              <a:r>
                <a:rPr lang="es-ES" sz="1600" b="1"/>
                <a:t>)</a:t>
              </a:r>
            </a:p>
          </p:txBody>
        </p:sp>
        <p:sp>
          <p:nvSpPr>
            <p:cNvPr id="21546" name="Text Box 10"/>
            <p:cNvSpPr txBox="1">
              <a:spLocks noChangeArrowheads="1"/>
            </p:cNvSpPr>
            <p:nvPr/>
          </p:nvSpPr>
          <p:spPr bwMode="auto">
            <a:xfrm>
              <a:off x="1791" y="1888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" b="1">
                  <a:solidFill>
                    <a:srgbClr val="FF5050"/>
                  </a:solidFill>
                </a:rPr>
                <a:t>PP-tiamina</a:t>
              </a:r>
            </a:p>
          </p:txBody>
        </p:sp>
        <p:sp>
          <p:nvSpPr>
            <p:cNvPr id="21547" name="Text Box 11"/>
            <p:cNvSpPr txBox="1">
              <a:spLocks noChangeArrowheads="1"/>
            </p:cNvSpPr>
            <p:nvPr/>
          </p:nvSpPr>
          <p:spPr bwMode="auto">
            <a:xfrm>
              <a:off x="3061" y="1888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Aldehídos</a:t>
              </a:r>
            </a:p>
          </p:txBody>
        </p:sp>
        <p:sp>
          <p:nvSpPr>
            <p:cNvPr id="21548" name="Line 12"/>
            <p:cNvSpPr>
              <a:spLocks noChangeShapeType="1"/>
            </p:cNvSpPr>
            <p:nvPr/>
          </p:nvSpPr>
          <p:spPr bwMode="auto">
            <a:xfrm>
              <a:off x="4332" y="2024"/>
              <a:ext cx="362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49" name="Text Box 13"/>
            <p:cNvSpPr txBox="1">
              <a:spLocks noChangeArrowheads="1"/>
            </p:cNvSpPr>
            <p:nvPr/>
          </p:nvSpPr>
          <p:spPr bwMode="auto">
            <a:xfrm>
              <a:off x="4830" y="1888"/>
              <a:ext cx="772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PDH, TC</a:t>
              </a:r>
            </a:p>
          </p:txBody>
        </p:sp>
        <p:sp>
          <p:nvSpPr>
            <p:cNvPr id="21550" name="Line 58"/>
            <p:cNvSpPr>
              <a:spLocks noChangeShapeType="1"/>
            </p:cNvSpPr>
            <p:nvPr/>
          </p:nvSpPr>
          <p:spPr bwMode="auto">
            <a:xfrm>
              <a:off x="1519" y="1979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51" name="Line 59"/>
            <p:cNvSpPr>
              <a:spLocks noChangeShapeType="1"/>
            </p:cNvSpPr>
            <p:nvPr/>
          </p:nvSpPr>
          <p:spPr bwMode="auto">
            <a:xfrm>
              <a:off x="2744" y="2024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</p:grpSp>
      <p:grpSp>
        <p:nvGrpSpPr>
          <p:cNvPr id="30729" name="Group 76"/>
          <p:cNvGrpSpPr>
            <a:grpSpLocks/>
          </p:cNvGrpSpPr>
          <p:nvPr/>
        </p:nvGrpSpPr>
        <p:grpSpPr bwMode="auto">
          <a:xfrm>
            <a:off x="539750" y="4292600"/>
            <a:ext cx="8351838" cy="650875"/>
            <a:chOff x="340" y="2704"/>
            <a:chExt cx="5261" cy="410"/>
          </a:xfrm>
        </p:grpSpPr>
        <p:sp>
          <p:nvSpPr>
            <p:cNvPr id="21538" name="Text Box 40"/>
            <p:cNvSpPr txBox="1">
              <a:spLocks noChangeArrowheads="1"/>
            </p:cNvSpPr>
            <p:nvPr/>
          </p:nvSpPr>
          <p:spPr bwMode="auto">
            <a:xfrm>
              <a:off x="340" y="2795"/>
              <a:ext cx="1043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" b="1"/>
                <a:t>Acido fólico</a:t>
              </a:r>
            </a:p>
          </p:txBody>
        </p:sp>
        <p:sp>
          <p:nvSpPr>
            <p:cNvPr id="21539" name="Text Box 41"/>
            <p:cNvSpPr txBox="1">
              <a:spLocks noChangeArrowheads="1"/>
            </p:cNvSpPr>
            <p:nvPr/>
          </p:nvSpPr>
          <p:spPr bwMode="auto">
            <a:xfrm>
              <a:off x="1837" y="2840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" b="1">
                  <a:solidFill>
                    <a:srgbClr val="FF5050"/>
                  </a:solidFill>
                </a:rPr>
                <a:t>TH</a:t>
              </a:r>
              <a:r>
                <a:rPr lang="es-ES" b="1" baseline="-25000">
                  <a:solidFill>
                    <a:srgbClr val="FF5050"/>
                  </a:solidFill>
                </a:rPr>
                <a:t>4</a:t>
              </a:r>
              <a:endParaRPr lang="es-ES" b="1">
                <a:solidFill>
                  <a:srgbClr val="FF5050"/>
                </a:solidFill>
              </a:endParaRPr>
            </a:p>
          </p:txBody>
        </p:sp>
        <p:sp>
          <p:nvSpPr>
            <p:cNvPr id="21540" name="Text Box 42"/>
            <p:cNvSpPr txBox="1">
              <a:spLocks noChangeArrowheads="1"/>
            </p:cNvSpPr>
            <p:nvPr/>
          </p:nvSpPr>
          <p:spPr bwMode="auto">
            <a:xfrm>
              <a:off x="3061" y="2704"/>
              <a:ext cx="1360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Grupos    monocarbonados</a:t>
              </a:r>
            </a:p>
          </p:txBody>
        </p:sp>
        <p:sp>
          <p:nvSpPr>
            <p:cNvPr id="21541" name="Text Box 43"/>
            <p:cNvSpPr txBox="1">
              <a:spLocks noChangeArrowheads="1"/>
            </p:cNvSpPr>
            <p:nvPr/>
          </p:nvSpPr>
          <p:spPr bwMode="auto">
            <a:xfrm>
              <a:off x="4740" y="2704"/>
              <a:ext cx="861" cy="4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" b="1" i="1" dirty="0" smtClean="0">
                  <a:solidFill>
                    <a:schemeClr val="accent2"/>
                  </a:solidFill>
                </a:rPr>
                <a:t>Ser-</a:t>
              </a:r>
              <a:r>
                <a:rPr lang="es-ES" b="1" i="1" dirty="0" err="1" smtClean="0">
                  <a:solidFill>
                    <a:schemeClr val="accent2"/>
                  </a:solidFill>
                </a:rPr>
                <a:t>Tre</a:t>
              </a:r>
              <a:r>
                <a:rPr lang="es-ES" b="1" i="1" dirty="0" smtClean="0">
                  <a:solidFill>
                    <a:schemeClr val="accent2"/>
                  </a:solidFill>
                </a:rPr>
                <a:t> </a:t>
              </a:r>
              <a:r>
                <a:rPr lang="es-ES" b="1" i="1" dirty="0" err="1" smtClean="0">
                  <a:solidFill>
                    <a:schemeClr val="accent2"/>
                  </a:solidFill>
                </a:rPr>
                <a:t>Deshidrat</a:t>
              </a:r>
              <a:r>
                <a:rPr lang="es-ES" b="1" i="1" dirty="0">
                  <a:solidFill>
                    <a:schemeClr val="accent2"/>
                  </a:solidFill>
                </a:rPr>
                <a:t>.</a:t>
              </a:r>
            </a:p>
          </p:txBody>
        </p:sp>
        <p:sp>
          <p:nvSpPr>
            <p:cNvPr id="21542" name="Line 46"/>
            <p:cNvSpPr>
              <a:spLocks noChangeShapeType="1"/>
            </p:cNvSpPr>
            <p:nvPr/>
          </p:nvSpPr>
          <p:spPr bwMode="auto">
            <a:xfrm>
              <a:off x="4468" y="2886"/>
              <a:ext cx="227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43" name="Line 60"/>
            <p:cNvSpPr>
              <a:spLocks noChangeShapeType="1"/>
            </p:cNvSpPr>
            <p:nvPr/>
          </p:nvSpPr>
          <p:spPr bwMode="auto">
            <a:xfrm>
              <a:off x="2835" y="293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44" name="Line 63"/>
            <p:cNvSpPr>
              <a:spLocks noChangeShapeType="1"/>
            </p:cNvSpPr>
            <p:nvPr/>
          </p:nvSpPr>
          <p:spPr bwMode="auto">
            <a:xfrm>
              <a:off x="1474" y="2931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</p:grpSp>
      <p:grpSp>
        <p:nvGrpSpPr>
          <p:cNvPr id="30730" name="Group 78"/>
          <p:cNvGrpSpPr>
            <a:grpSpLocks/>
          </p:cNvGrpSpPr>
          <p:nvPr/>
        </p:nvGrpSpPr>
        <p:grpSpPr bwMode="auto">
          <a:xfrm>
            <a:off x="611188" y="6021388"/>
            <a:ext cx="7993062" cy="650875"/>
            <a:chOff x="385" y="3793"/>
            <a:chExt cx="5035" cy="410"/>
          </a:xfrm>
        </p:grpSpPr>
        <p:sp>
          <p:nvSpPr>
            <p:cNvPr id="21531" name="Text Box 36"/>
            <p:cNvSpPr txBox="1">
              <a:spLocks noChangeArrowheads="1"/>
            </p:cNvSpPr>
            <p:nvPr/>
          </p:nvSpPr>
          <p:spPr bwMode="auto">
            <a:xfrm>
              <a:off x="385" y="3838"/>
              <a:ext cx="1044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/>
                <a:t>Acido lipoico</a:t>
              </a:r>
            </a:p>
          </p:txBody>
        </p:sp>
        <p:sp>
          <p:nvSpPr>
            <p:cNvPr id="21532" name="Text Box 38"/>
            <p:cNvSpPr txBox="1">
              <a:spLocks noChangeArrowheads="1"/>
            </p:cNvSpPr>
            <p:nvPr/>
          </p:nvSpPr>
          <p:spPr bwMode="auto">
            <a:xfrm>
              <a:off x="1837" y="3838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rgbClr val="FF5050"/>
                  </a:solidFill>
                </a:rPr>
                <a:t>Lipoamida</a:t>
              </a:r>
            </a:p>
          </p:txBody>
        </p:sp>
        <p:sp>
          <p:nvSpPr>
            <p:cNvPr id="21533" name="Text Box 39"/>
            <p:cNvSpPr txBox="1">
              <a:spLocks noChangeArrowheads="1"/>
            </p:cNvSpPr>
            <p:nvPr/>
          </p:nvSpPr>
          <p:spPr bwMode="auto">
            <a:xfrm>
              <a:off x="3107" y="3793"/>
              <a:ext cx="1225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Electrones y grupos acilos. </a:t>
              </a:r>
            </a:p>
          </p:txBody>
        </p:sp>
        <p:sp>
          <p:nvSpPr>
            <p:cNvPr id="21534" name="Line 50"/>
            <p:cNvSpPr>
              <a:spLocks noChangeShapeType="1"/>
            </p:cNvSpPr>
            <p:nvPr/>
          </p:nvSpPr>
          <p:spPr bwMode="auto">
            <a:xfrm>
              <a:off x="4377" y="4020"/>
              <a:ext cx="408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35" name="Text Box 51"/>
            <p:cNvSpPr txBox="1">
              <a:spLocks noChangeArrowheads="1"/>
            </p:cNvSpPr>
            <p:nvPr/>
          </p:nvSpPr>
          <p:spPr bwMode="auto">
            <a:xfrm>
              <a:off x="4921" y="3884"/>
              <a:ext cx="499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PDH</a:t>
              </a:r>
            </a:p>
          </p:txBody>
        </p:sp>
        <p:sp>
          <p:nvSpPr>
            <p:cNvPr id="21536" name="Line 62"/>
            <p:cNvSpPr>
              <a:spLocks noChangeShapeType="1"/>
            </p:cNvSpPr>
            <p:nvPr/>
          </p:nvSpPr>
          <p:spPr bwMode="auto">
            <a:xfrm>
              <a:off x="1565" y="3929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37" name="Line 64"/>
            <p:cNvSpPr>
              <a:spLocks noChangeShapeType="1"/>
            </p:cNvSpPr>
            <p:nvPr/>
          </p:nvSpPr>
          <p:spPr bwMode="auto">
            <a:xfrm>
              <a:off x="2880" y="3974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</p:grpSp>
      <p:grpSp>
        <p:nvGrpSpPr>
          <p:cNvPr id="30731" name="Group 77"/>
          <p:cNvGrpSpPr>
            <a:grpSpLocks/>
          </p:cNvGrpSpPr>
          <p:nvPr/>
        </p:nvGrpSpPr>
        <p:grpSpPr bwMode="auto">
          <a:xfrm>
            <a:off x="539750" y="5157791"/>
            <a:ext cx="8351838" cy="650875"/>
            <a:chOff x="340" y="3249"/>
            <a:chExt cx="5261" cy="410"/>
          </a:xfrm>
        </p:grpSpPr>
        <p:sp>
          <p:nvSpPr>
            <p:cNvPr id="21524" name="Text Box 20"/>
            <p:cNvSpPr txBox="1">
              <a:spLocks noChangeArrowheads="1"/>
            </p:cNvSpPr>
            <p:nvPr/>
          </p:nvSpPr>
          <p:spPr bwMode="auto">
            <a:xfrm>
              <a:off x="340" y="3294"/>
              <a:ext cx="1089" cy="21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sz="1600" b="1"/>
                <a:t>Piridoxina (B</a:t>
              </a:r>
              <a:r>
                <a:rPr lang="es-ES" sz="1600" b="1" baseline="-25000"/>
                <a:t>6</a:t>
              </a:r>
              <a:r>
                <a:rPr lang="es-ES" sz="1600" b="1"/>
                <a:t>)</a:t>
              </a:r>
            </a:p>
          </p:txBody>
        </p:sp>
        <p:sp>
          <p:nvSpPr>
            <p:cNvPr id="21525" name="Text Box 21"/>
            <p:cNvSpPr txBox="1">
              <a:spLocks noChangeArrowheads="1"/>
            </p:cNvSpPr>
            <p:nvPr/>
          </p:nvSpPr>
          <p:spPr bwMode="auto">
            <a:xfrm>
              <a:off x="1837" y="3294"/>
              <a:ext cx="907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rgbClr val="FF5050"/>
                  </a:solidFill>
                </a:rPr>
                <a:t>P-piridoxal</a:t>
              </a:r>
            </a:p>
          </p:txBody>
        </p:sp>
        <p:sp>
          <p:nvSpPr>
            <p:cNvPr id="21526" name="Text Box 22"/>
            <p:cNvSpPr txBox="1">
              <a:spLocks noChangeArrowheads="1"/>
            </p:cNvSpPr>
            <p:nvPr/>
          </p:nvSpPr>
          <p:spPr bwMode="auto">
            <a:xfrm>
              <a:off x="3107" y="3249"/>
              <a:ext cx="1270" cy="4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Transferencia grupos aminos</a:t>
              </a:r>
            </a:p>
          </p:txBody>
        </p:sp>
        <p:sp>
          <p:nvSpPr>
            <p:cNvPr id="21527" name="Text Box 23"/>
            <p:cNvSpPr txBox="1">
              <a:spLocks noChangeArrowheads="1"/>
            </p:cNvSpPr>
            <p:nvPr/>
          </p:nvSpPr>
          <p:spPr bwMode="auto">
            <a:xfrm>
              <a:off x="4694" y="3249"/>
              <a:ext cx="907" cy="4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 i="1" dirty="0" smtClean="0">
                  <a:solidFill>
                    <a:schemeClr val="accent2"/>
                  </a:solidFill>
                </a:rPr>
                <a:t>Transaminasas</a:t>
              </a:r>
              <a:endParaRPr lang="es-ES" b="1" i="1" dirty="0">
                <a:solidFill>
                  <a:schemeClr val="accent2"/>
                </a:solidFill>
              </a:endParaRPr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>
              <a:off x="4422" y="3475"/>
              <a:ext cx="227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29" name="Line 61"/>
            <p:cNvSpPr>
              <a:spLocks noChangeShapeType="1"/>
            </p:cNvSpPr>
            <p:nvPr/>
          </p:nvSpPr>
          <p:spPr bwMode="auto">
            <a:xfrm>
              <a:off x="1474" y="3385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30" name="Line 65"/>
            <p:cNvSpPr>
              <a:spLocks noChangeShapeType="1"/>
            </p:cNvSpPr>
            <p:nvPr/>
          </p:nvSpPr>
          <p:spPr bwMode="auto">
            <a:xfrm>
              <a:off x="2789" y="3430"/>
              <a:ext cx="227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</p:grpSp>
      <p:grpSp>
        <p:nvGrpSpPr>
          <p:cNvPr id="30732" name="Group 75"/>
          <p:cNvGrpSpPr>
            <a:grpSpLocks/>
          </p:cNvGrpSpPr>
          <p:nvPr/>
        </p:nvGrpSpPr>
        <p:grpSpPr bwMode="auto">
          <a:xfrm>
            <a:off x="395288" y="3654425"/>
            <a:ext cx="8353425" cy="519113"/>
            <a:chOff x="249" y="2251"/>
            <a:chExt cx="5262" cy="327"/>
          </a:xfrm>
        </p:grpSpPr>
        <p:sp>
          <p:nvSpPr>
            <p:cNvPr id="21517" name="Text Box 47"/>
            <p:cNvSpPr txBox="1">
              <a:spLocks noChangeArrowheads="1"/>
            </p:cNvSpPr>
            <p:nvPr/>
          </p:nvSpPr>
          <p:spPr bwMode="auto">
            <a:xfrm>
              <a:off x="249" y="2341"/>
              <a:ext cx="1406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/>
                <a:t>Acido pantoténico</a:t>
              </a:r>
            </a:p>
          </p:txBody>
        </p:sp>
        <p:sp>
          <p:nvSpPr>
            <p:cNvPr id="21518" name="Text Box 49"/>
            <p:cNvSpPr txBox="1">
              <a:spLocks noChangeArrowheads="1"/>
            </p:cNvSpPr>
            <p:nvPr/>
          </p:nvSpPr>
          <p:spPr bwMode="auto">
            <a:xfrm>
              <a:off x="1837" y="2341"/>
              <a:ext cx="998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rgbClr val="FF5050"/>
                  </a:solidFill>
                </a:rPr>
                <a:t>Coenzima A</a:t>
              </a:r>
            </a:p>
          </p:txBody>
        </p:sp>
        <p:sp>
          <p:nvSpPr>
            <p:cNvPr id="21519" name="Text Box 52"/>
            <p:cNvSpPr txBox="1">
              <a:spLocks noChangeArrowheads="1"/>
            </p:cNvSpPr>
            <p:nvPr/>
          </p:nvSpPr>
          <p:spPr bwMode="auto">
            <a:xfrm>
              <a:off x="3107" y="2341"/>
              <a:ext cx="1043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>
                  <a:solidFill>
                    <a:schemeClr val="accent2"/>
                  </a:solidFill>
                </a:rPr>
                <a:t>Grupos acilo</a:t>
              </a:r>
            </a:p>
          </p:txBody>
        </p:sp>
        <p:sp>
          <p:nvSpPr>
            <p:cNvPr id="21520" name="Line 53"/>
            <p:cNvSpPr>
              <a:spLocks noChangeShapeType="1"/>
            </p:cNvSpPr>
            <p:nvPr/>
          </p:nvSpPr>
          <p:spPr bwMode="auto">
            <a:xfrm>
              <a:off x="4377" y="2432"/>
              <a:ext cx="409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21" name="Line 66"/>
            <p:cNvSpPr>
              <a:spLocks noChangeShapeType="1"/>
            </p:cNvSpPr>
            <p:nvPr/>
          </p:nvSpPr>
          <p:spPr bwMode="auto">
            <a:xfrm>
              <a:off x="2880" y="2478"/>
              <a:ext cx="18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22" name="Line 67"/>
            <p:cNvSpPr>
              <a:spLocks noChangeShapeType="1"/>
            </p:cNvSpPr>
            <p:nvPr/>
          </p:nvSpPr>
          <p:spPr bwMode="auto">
            <a:xfrm>
              <a:off x="1655" y="2478"/>
              <a:ext cx="136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es-PE"/>
            </a:p>
          </p:txBody>
        </p:sp>
        <p:sp>
          <p:nvSpPr>
            <p:cNvPr id="21523" name="Text Box 68"/>
            <p:cNvSpPr txBox="1">
              <a:spLocks noChangeArrowheads="1"/>
            </p:cNvSpPr>
            <p:nvPr/>
          </p:nvSpPr>
          <p:spPr bwMode="auto">
            <a:xfrm>
              <a:off x="4876" y="2251"/>
              <a:ext cx="635" cy="2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" b="1" i="1" dirty="0" err="1">
                  <a:solidFill>
                    <a:schemeClr val="accent2"/>
                  </a:solidFill>
                </a:rPr>
                <a:t>Tiolasa</a:t>
              </a:r>
              <a:endParaRPr lang="es-ES" b="1" i="1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6">
                    <a:lumMod val="50000"/>
                  </a:schemeClr>
                </a:solidFill>
              </a:rPr>
              <a:t>Enzimas que requieren iones metálicos como </a:t>
            </a:r>
            <a:r>
              <a:rPr lang="es-ES" sz="3200" dirty="0" err="1" smtClean="0">
                <a:solidFill>
                  <a:schemeClr val="accent6">
                    <a:lumMod val="50000"/>
                  </a:schemeClr>
                </a:solidFill>
              </a:rPr>
              <a:t>cofactores</a:t>
            </a:r>
            <a:endParaRPr lang="es-ES" sz="32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539750" y="1773238"/>
            <a:ext cx="2447925" cy="1201737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</a:rPr>
              <a:t>Citocromo oxidasa</a:t>
            </a:r>
          </a:p>
          <a:p>
            <a:pPr>
              <a:spcBef>
                <a:spcPct val="50000"/>
              </a:spcBef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</a:rPr>
              <a:t>Catalasa</a:t>
            </a:r>
          </a:p>
          <a:p>
            <a:pPr>
              <a:spcBef>
                <a:spcPct val="50000"/>
              </a:spcBef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</a:rPr>
              <a:t> Peroxidasa</a:t>
            </a:r>
          </a:p>
        </p:txBody>
      </p:sp>
      <p:sp>
        <p:nvSpPr>
          <p:cNvPr id="125957" name="Line 5"/>
          <p:cNvSpPr>
            <a:spLocks noChangeShapeType="1"/>
          </p:cNvSpPr>
          <p:nvPr/>
        </p:nvSpPr>
        <p:spPr bwMode="auto">
          <a:xfrm>
            <a:off x="3419475" y="2133600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5958" name="Oval 6"/>
          <p:cNvSpPr>
            <a:spLocks noChangeArrowheads="1"/>
          </p:cNvSpPr>
          <p:nvPr/>
        </p:nvSpPr>
        <p:spPr bwMode="auto">
          <a:xfrm>
            <a:off x="5795963" y="1628775"/>
            <a:ext cx="1439862" cy="11509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Fe</a:t>
            </a:r>
            <a:r>
              <a:rPr lang="es-ES" b="1" baseline="30000"/>
              <a:t>++ </a:t>
            </a:r>
            <a:r>
              <a:rPr lang="es-ES" b="1"/>
              <a:t>ó Fe</a:t>
            </a:r>
            <a:r>
              <a:rPr lang="es-ES" b="1" baseline="30000"/>
              <a:t>+++ </a:t>
            </a:r>
            <a:endParaRPr lang="es-ES" b="1"/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550853" y="3357563"/>
            <a:ext cx="2592387" cy="376237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</a:rPr>
              <a:t>Anhidrasa carbónica</a:t>
            </a:r>
          </a:p>
        </p:txBody>
      </p:sp>
      <p:sp>
        <p:nvSpPr>
          <p:cNvPr id="125960" name="Line 8"/>
          <p:cNvSpPr>
            <a:spLocks noChangeShapeType="1"/>
          </p:cNvSpPr>
          <p:nvPr/>
        </p:nvSpPr>
        <p:spPr bwMode="auto">
          <a:xfrm>
            <a:off x="3500430" y="350043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5961" name="Oval 9"/>
          <p:cNvSpPr>
            <a:spLocks noChangeArrowheads="1"/>
          </p:cNvSpPr>
          <p:nvPr/>
        </p:nvSpPr>
        <p:spPr bwMode="auto">
          <a:xfrm>
            <a:off x="5929322" y="3068638"/>
            <a:ext cx="1008062" cy="7921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Zn</a:t>
            </a:r>
            <a:r>
              <a:rPr lang="es-ES" b="1" baseline="30000"/>
              <a:t>++</a:t>
            </a:r>
            <a:endParaRPr lang="es-ES" b="1"/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571472" y="5516563"/>
            <a:ext cx="2376488" cy="376237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>
                <a:solidFill>
                  <a:schemeClr val="accent6">
                    <a:lumMod val="50000"/>
                  </a:schemeClr>
                </a:solidFill>
              </a:rPr>
              <a:t>Piruvato quinasa</a:t>
            </a:r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>
            <a:off x="3500430" y="5734050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5965" name="Oval 13"/>
          <p:cNvSpPr>
            <a:spLocks noChangeArrowheads="1"/>
          </p:cNvSpPr>
          <p:nvPr/>
        </p:nvSpPr>
        <p:spPr bwMode="auto">
          <a:xfrm>
            <a:off x="6143636" y="5229225"/>
            <a:ext cx="863600" cy="7921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K</a:t>
            </a:r>
            <a:r>
              <a:rPr lang="es-ES" b="1" baseline="30000"/>
              <a:t>+</a:t>
            </a:r>
            <a:endParaRPr lang="es-ES" b="1"/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571472" y="4076700"/>
            <a:ext cx="2520950" cy="1201738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 dirty="0" err="1">
                <a:solidFill>
                  <a:schemeClr val="accent6">
                    <a:lumMod val="50000"/>
                  </a:schemeClr>
                </a:solidFill>
              </a:rPr>
              <a:t>Hexoquinasa</a:t>
            </a:r>
            <a:endParaRPr lang="es-ES" b="1" i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s-ES" b="1" i="1" dirty="0">
                <a:solidFill>
                  <a:schemeClr val="accent6">
                    <a:lumMod val="50000"/>
                  </a:schemeClr>
                </a:solidFill>
              </a:rPr>
              <a:t>Glucosa-6-fosfatasa</a:t>
            </a:r>
          </a:p>
          <a:p>
            <a:pPr>
              <a:spcBef>
                <a:spcPct val="50000"/>
              </a:spcBef>
              <a:defRPr/>
            </a:pPr>
            <a:r>
              <a:rPr lang="es-ES" b="1" i="1" dirty="0" err="1">
                <a:solidFill>
                  <a:schemeClr val="accent6">
                    <a:lumMod val="50000"/>
                  </a:schemeClr>
                </a:solidFill>
              </a:rPr>
              <a:t>Piruvato</a:t>
            </a:r>
            <a:r>
              <a:rPr lang="es-ES" b="1" i="1" dirty="0">
                <a:solidFill>
                  <a:schemeClr val="accent6">
                    <a:lumMod val="50000"/>
                  </a:schemeClr>
                </a:solidFill>
              </a:rPr>
              <a:t> quinasa</a:t>
            </a:r>
          </a:p>
        </p:txBody>
      </p:sp>
      <p:sp>
        <p:nvSpPr>
          <p:cNvPr id="125967" name="Line 15"/>
          <p:cNvSpPr>
            <a:spLocks noChangeShapeType="1"/>
          </p:cNvSpPr>
          <p:nvPr/>
        </p:nvSpPr>
        <p:spPr bwMode="auto">
          <a:xfrm>
            <a:off x="3500430" y="46529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5968" name="Oval 16"/>
          <p:cNvSpPr>
            <a:spLocks noChangeArrowheads="1"/>
          </p:cNvSpPr>
          <p:nvPr/>
        </p:nvSpPr>
        <p:spPr bwMode="auto">
          <a:xfrm>
            <a:off x="6000760" y="4292600"/>
            <a:ext cx="1008063" cy="7207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Mg</a:t>
            </a:r>
            <a:r>
              <a:rPr lang="es-ES" b="1" baseline="30000"/>
              <a:t>++</a:t>
            </a:r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259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25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25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259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25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800" decel="100000"/>
                                        <p:tgtEl>
                                          <p:spTgt spid="125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5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 animBg="1"/>
      <p:bldP spid="125957" grpId="0" animBg="1"/>
      <p:bldP spid="125958" grpId="0" animBg="1"/>
      <p:bldP spid="125959" grpId="0" animBg="1"/>
      <p:bldP spid="125960" grpId="0" animBg="1"/>
      <p:bldP spid="125961" grpId="0" animBg="1"/>
      <p:bldP spid="125962" grpId="0" animBg="1"/>
      <p:bldP spid="125963" grpId="0" animBg="1"/>
      <p:bldP spid="125965" grpId="0" animBg="1"/>
      <p:bldP spid="125966" grpId="0" animBg="1"/>
      <p:bldP spid="125967" grpId="0" animBg="1"/>
      <p:bldP spid="12596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MX" sz="2800" dirty="0" smtClean="0"/>
              <a:t>COMPARTIMENTALIZACION: Diferente localización dentro de la célula.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MX" sz="2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MX" sz="2800" dirty="0" smtClean="0"/>
              <a:t>SISTEMAS MULTIENZIMATICOS: Enzimas relacionadas agrupadas formando verdaderos complejos  macromoleculares.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MX" sz="2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MX" sz="2800" dirty="0" smtClean="0"/>
              <a:t>ENZIMAS MULTIFUNCIONALES: Una enzima que presenta distintos sitios catalíticos</a:t>
            </a:r>
            <a:endParaRPr lang="es-ES" sz="2800" dirty="0" smtClean="0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273050"/>
            <a:ext cx="8229600" cy="1143001"/>
          </a:xfrm>
          <a:solidFill>
            <a:srgbClr val="92D050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MX" sz="3200" smtClean="0">
                <a:solidFill>
                  <a:schemeClr val="accent6">
                    <a:lumMod val="50000"/>
                  </a:schemeClr>
                </a:solidFill>
              </a:rPr>
              <a:t>DISTRIBUCION DE LAS ENZIMAS</a:t>
            </a:r>
            <a:endParaRPr lang="es-ES" sz="320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428750"/>
            <a:ext cx="8229600" cy="521496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 smtClean="0"/>
              <a:t>Unidades Internacionales (UI)                                                                                    (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medida de velocidad)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 smtClean="0">
              <a:solidFill>
                <a:schemeClr val="accent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 smtClean="0"/>
              <a:t>Actividad Específica      </a:t>
            </a:r>
          </a:p>
          <a:p>
            <a:pPr marL="365760" indent="-256032" fontAlgn="auto">
              <a:spcAft>
                <a:spcPts val="0"/>
              </a:spcAft>
              <a:buFontTx/>
              <a:buNone/>
              <a:defRPr/>
            </a:pPr>
            <a:r>
              <a:rPr lang="es-ES" sz="2400" b="1" dirty="0" smtClean="0"/>
              <a:t>    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Actividad enzimática 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(UI) por 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miligramo de proteína presente en la muestra</a:t>
            </a:r>
          </a:p>
          <a:p>
            <a:pPr marL="365760" indent="-256032" fontAlgn="auto">
              <a:spcAft>
                <a:spcPts val="0"/>
              </a:spcAft>
              <a:buFontTx/>
              <a:buNone/>
              <a:defRPr/>
            </a:pPr>
            <a:endParaRPr lang="es-ES" sz="2400" b="1" dirty="0" smtClean="0">
              <a:solidFill>
                <a:schemeClr val="accent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ES" sz="2400" b="1" u="sng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 smtClean="0"/>
              <a:t>Actividad Molar ó Numero de Recambio        </a:t>
            </a:r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</a:rPr>
              <a:t>Moléculas de S convertidas en P por unidad de tiempo y por molécula de enzima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 smtClean="0">
              <a:solidFill>
                <a:schemeClr val="accent2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 smtClean="0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1422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tx1"/>
                </a:solidFill>
              </a:rPr>
              <a:t>ACTIVIDAD ENZIMATICA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948488" y="299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_tradnl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5364163" y="2565400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397403" y="1857364"/>
            <a:ext cx="4246562" cy="790626"/>
            <a:chOff x="2699" y="1642"/>
            <a:chExt cx="2675" cy="434"/>
          </a:xfrm>
        </p:grpSpPr>
        <p:sp>
          <p:nvSpPr>
            <p:cNvPr id="37906" name="Text Box 6"/>
            <p:cNvSpPr txBox="1">
              <a:spLocks noChangeArrowheads="1"/>
            </p:cNvSpPr>
            <p:nvPr/>
          </p:nvSpPr>
          <p:spPr bwMode="auto">
            <a:xfrm>
              <a:off x="2699" y="1752"/>
              <a:ext cx="771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 smtClean="0"/>
                <a:t>UI   =</a:t>
              </a:r>
              <a:endParaRPr lang="es-ES" b="1" dirty="0"/>
            </a:p>
          </p:txBody>
        </p:sp>
        <p:sp>
          <p:nvSpPr>
            <p:cNvPr id="37907" name="Text Box 7"/>
            <p:cNvSpPr txBox="1">
              <a:spLocks noChangeArrowheads="1"/>
            </p:cNvSpPr>
            <p:nvPr/>
          </p:nvSpPr>
          <p:spPr bwMode="auto">
            <a:xfrm>
              <a:off x="3288" y="1642"/>
              <a:ext cx="2086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" b="1" dirty="0" smtClean="0">
                  <a:latin typeface="Symbol" pitchFamily="18" charset="2"/>
                  <a:sym typeface="Symbol"/>
                </a:rPr>
                <a:t></a:t>
              </a:r>
              <a:r>
                <a:rPr lang="es-ES" b="1" dirty="0" smtClean="0"/>
                <a:t>moles de </a:t>
              </a:r>
              <a:r>
                <a:rPr lang="es-ES" b="1" dirty="0"/>
                <a:t>S transformados</a:t>
              </a:r>
              <a:endParaRPr lang="es-ES" b="1" dirty="0">
                <a:latin typeface="Symbol" pitchFamily="18" charset="2"/>
              </a:endParaRPr>
            </a:p>
          </p:txBody>
        </p:sp>
        <p:sp>
          <p:nvSpPr>
            <p:cNvPr id="37908" name="Text Box 8"/>
            <p:cNvSpPr txBox="1">
              <a:spLocks noChangeArrowheads="1"/>
            </p:cNvSpPr>
            <p:nvPr/>
          </p:nvSpPr>
          <p:spPr bwMode="auto">
            <a:xfrm>
              <a:off x="3878" y="1845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 dirty="0"/>
                <a:t>min</a:t>
              </a:r>
            </a:p>
          </p:txBody>
        </p:sp>
        <p:sp>
          <p:nvSpPr>
            <p:cNvPr id="37909" name="Line 9"/>
            <p:cNvSpPr>
              <a:spLocks noChangeShapeType="1"/>
            </p:cNvSpPr>
            <p:nvPr/>
          </p:nvSpPr>
          <p:spPr bwMode="auto">
            <a:xfrm>
              <a:off x="3334" y="1842"/>
              <a:ext cx="19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6000778" y="3643314"/>
            <a:ext cx="2643188" cy="869950"/>
            <a:chOff x="3194" y="2614"/>
            <a:chExt cx="1665" cy="548"/>
          </a:xfrm>
        </p:grpSpPr>
        <p:sp>
          <p:nvSpPr>
            <p:cNvPr id="37902" name="Text Box 12"/>
            <p:cNvSpPr txBox="1">
              <a:spLocks noChangeArrowheads="1"/>
            </p:cNvSpPr>
            <p:nvPr/>
          </p:nvSpPr>
          <p:spPr bwMode="auto">
            <a:xfrm>
              <a:off x="3194" y="2614"/>
              <a:ext cx="58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 smtClean="0"/>
                <a:t>                    AE = </a:t>
              </a:r>
              <a:endParaRPr lang="es-ES" b="1" dirty="0"/>
            </a:p>
          </p:txBody>
        </p:sp>
        <p:sp>
          <p:nvSpPr>
            <p:cNvPr id="37903" name="Text Box 13"/>
            <p:cNvSpPr txBox="1">
              <a:spLocks noChangeArrowheads="1"/>
            </p:cNvSpPr>
            <p:nvPr/>
          </p:nvSpPr>
          <p:spPr bwMode="auto">
            <a:xfrm>
              <a:off x="3914" y="2653"/>
              <a:ext cx="54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 smtClean="0"/>
                <a:t>UI</a:t>
              </a:r>
              <a:endParaRPr lang="es-ES" b="1" dirty="0"/>
            </a:p>
          </p:txBody>
        </p:sp>
        <p:sp>
          <p:nvSpPr>
            <p:cNvPr id="37904" name="Text Box 14"/>
            <p:cNvSpPr txBox="1">
              <a:spLocks noChangeArrowheads="1"/>
            </p:cNvSpPr>
            <p:nvPr/>
          </p:nvSpPr>
          <p:spPr bwMode="auto">
            <a:xfrm>
              <a:off x="3589" y="2931"/>
              <a:ext cx="1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 smtClean="0"/>
                <a:t>mg de </a:t>
              </a:r>
              <a:r>
                <a:rPr lang="es-ES" b="1" dirty="0"/>
                <a:t>proteína</a:t>
              </a:r>
            </a:p>
          </p:txBody>
        </p:sp>
        <p:sp>
          <p:nvSpPr>
            <p:cNvPr id="37905" name="Line 15"/>
            <p:cNvSpPr>
              <a:spLocks noChangeShapeType="1"/>
            </p:cNvSpPr>
            <p:nvPr/>
          </p:nvSpPr>
          <p:spPr bwMode="auto">
            <a:xfrm>
              <a:off x="3681" y="2886"/>
              <a:ext cx="9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2062185" y="5735660"/>
            <a:ext cx="5724525" cy="774700"/>
            <a:chOff x="2154" y="3748"/>
            <a:chExt cx="3606" cy="488"/>
          </a:xfrm>
        </p:grpSpPr>
        <p:sp>
          <p:nvSpPr>
            <p:cNvPr id="37898" name="Text Box 18"/>
            <p:cNvSpPr txBox="1">
              <a:spLocks noChangeArrowheads="1"/>
            </p:cNvSpPr>
            <p:nvPr/>
          </p:nvSpPr>
          <p:spPr bwMode="auto">
            <a:xfrm>
              <a:off x="2154" y="3957"/>
              <a:ext cx="16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/>
                <a:t>Actividad </a:t>
              </a:r>
              <a:r>
                <a:rPr lang="es-ES" b="1" dirty="0" smtClean="0"/>
                <a:t>molar </a:t>
              </a:r>
              <a:r>
                <a:rPr lang="es-ES" b="1" dirty="0"/>
                <a:t>= </a:t>
              </a:r>
            </a:p>
          </p:txBody>
        </p:sp>
        <p:sp>
          <p:nvSpPr>
            <p:cNvPr id="37899" name="Text Box 20"/>
            <p:cNvSpPr txBox="1">
              <a:spLocks noChangeArrowheads="1"/>
            </p:cNvSpPr>
            <p:nvPr/>
          </p:nvSpPr>
          <p:spPr bwMode="auto">
            <a:xfrm>
              <a:off x="4014" y="4005"/>
              <a:ext cx="1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/>
                <a:t>m</a:t>
              </a:r>
              <a:r>
                <a:rPr lang="es-ES" b="1" dirty="0" smtClean="0"/>
                <a:t>ol </a:t>
              </a:r>
              <a:r>
                <a:rPr lang="es-ES" b="1" dirty="0"/>
                <a:t>de enzima</a:t>
              </a:r>
            </a:p>
          </p:txBody>
        </p:sp>
        <p:sp>
          <p:nvSpPr>
            <p:cNvPr id="37900" name="Line 21"/>
            <p:cNvSpPr>
              <a:spLocks noChangeShapeType="1"/>
            </p:cNvSpPr>
            <p:nvPr/>
          </p:nvSpPr>
          <p:spPr bwMode="auto">
            <a:xfrm>
              <a:off x="3787" y="4020"/>
              <a:ext cx="17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Text Box 24"/>
            <p:cNvSpPr txBox="1">
              <a:spLocks noChangeArrowheads="1"/>
            </p:cNvSpPr>
            <p:nvPr/>
          </p:nvSpPr>
          <p:spPr bwMode="auto">
            <a:xfrm>
              <a:off x="3470" y="3748"/>
              <a:ext cx="22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Symbol" pitchFamily="18" charset="2"/>
                </a:rPr>
                <a:t>m</a:t>
              </a:r>
              <a:r>
                <a:rPr lang="es-ES" b="1"/>
                <a:t>mol de S transformados/min</a:t>
              </a:r>
              <a:endParaRPr lang="es-ES" b="1">
                <a:latin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39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23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3"/>
          <p:cNvGrpSpPr>
            <a:grpSpLocks/>
          </p:cNvGrpSpPr>
          <p:nvPr/>
        </p:nvGrpSpPr>
        <p:grpSpPr bwMode="auto">
          <a:xfrm>
            <a:off x="7380288" y="1916113"/>
            <a:ext cx="1368425" cy="1512887"/>
            <a:chOff x="4241" y="1434"/>
            <a:chExt cx="862" cy="953"/>
          </a:xfrm>
        </p:grpSpPr>
        <p:sp>
          <p:nvSpPr>
            <p:cNvPr id="39147" name="AutoShape 6"/>
            <p:cNvSpPr>
              <a:spLocks noChangeArrowheads="1"/>
            </p:cNvSpPr>
            <p:nvPr/>
          </p:nvSpPr>
          <p:spPr bwMode="auto">
            <a:xfrm>
              <a:off x="4241" y="1434"/>
              <a:ext cx="862" cy="953"/>
            </a:xfrm>
            <a:prstGeom prst="can">
              <a:avLst>
                <a:gd name="adj" fmla="val 2763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grpSp>
          <p:nvGrpSpPr>
            <p:cNvPr id="39148" name="Group 201"/>
            <p:cNvGrpSpPr>
              <a:grpSpLocks/>
            </p:cNvGrpSpPr>
            <p:nvPr/>
          </p:nvGrpSpPr>
          <p:grpSpPr bwMode="auto">
            <a:xfrm>
              <a:off x="4241" y="1661"/>
              <a:ext cx="181" cy="137"/>
              <a:chOff x="2745" y="3249"/>
              <a:chExt cx="181" cy="137"/>
            </a:xfrm>
          </p:grpSpPr>
          <p:sp>
            <p:nvSpPr>
              <p:cNvPr id="39179" name="Rectangle 202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80" name="Oval 203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49" name="Group 204"/>
            <p:cNvGrpSpPr>
              <a:grpSpLocks/>
            </p:cNvGrpSpPr>
            <p:nvPr/>
          </p:nvGrpSpPr>
          <p:grpSpPr bwMode="auto">
            <a:xfrm>
              <a:off x="4513" y="1706"/>
              <a:ext cx="181" cy="137"/>
              <a:chOff x="2745" y="3249"/>
              <a:chExt cx="181" cy="137"/>
            </a:xfrm>
          </p:grpSpPr>
          <p:sp>
            <p:nvSpPr>
              <p:cNvPr id="39177" name="Rectangle 205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78" name="Oval 206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50" name="Group 207"/>
            <p:cNvGrpSpPr>
              <a:grpSpLocks/>
            </p:cNvGrpSpPr>
            <p:nvPr/>
          </p:nvGrpSpPr>
          <p:grpSpPr bwMode="auto">
            <a:xfrm>
              <a:off x="4694" y="1797"/>
              <a:ext cx="181" cy="137"/>
              <a:chOff x="2745" y="3249"/>
              <a:chExt cx="181" cy="137"/>
            </a:xfrm>
          </p:grpSpPr>
          <p:sp>
            <p:nvSpPr>
              <p:cNvPr id="39175" name="Rectangle 208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76" name="Oval 209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51" name="Group 210"/>
            <p:cNvGrpSpPr>
              <a:grpSpLocks/>
            </p:cNvGrpSpPr>
            <p:nvPr/>
          </p:nvGrpSpPr>
          <p:grpSpPr bwMode="auto">
            <a:xfrm>
              <a:off x="4921" y="1661"/>
              <a:ext cx="181" cy="137"/>
              <a:chOff x="2745" y="3249"/>
              <a:chExt cx="181" cy="137"/>
            </a:xfrm>
          </p:grpSpPr>
          <p:sp>
            <p:nvSpPr>
              <p:cNvPr id="39173" name="Rectangle 211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74" name="Oval 212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52" name="Group 213"/>
            <p:cNvGrpSpPr>
              <a:grpSpLocks/>
            </p:cNvGrpSpPr>
            <p:nvPr/>
          </p:nvGrpSpPr>
          <p:grpSpPr bwMode="auto">
            <a:xfrm>
              <a:off x="4377" y="1888"/>
              <a:ext cx="181" cy="137"/>
              <a:chOff x="2745" y="3249"/>
              <a:chExt cx="181" cy="137"/>
            </a:xfrm>
          </p:grpSpPr>
          <p:sp>
            <p:nvSpPr>
              <p:cNvPr id="39171" name="Rectangle 214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72" name="Oval 215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53" name="Group 216"/>
            <p:cNvGrpSpPr>
              <a:grpSpLocks/>
            </p:cNvGrpSpPr>
            <p:nvPr/>
          </p:nvGrpSpPr>
          <p:grpSpPr bwMode="auto">
            <a:xfrm>
              <a:off x="4604" y="1979"/>
              <a:ext cx="181" cy="137"/>
              <a:chOff x="2745" y="3249"/>
              <a:chExt cx="181" cy="137"/>
            </a:xfrm>
          </p:grpSpPr>
          <p:sp>
            <p:nvSpPr>
              <p:cNvPr id="39169" name="Rectangle 217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70" name="Oval 218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54" name="Group 219"/>
            <p:cNvGrpSpPr>
              <a:grpSpLocks/>
            </p:cNvGrpSpPr>
            <p:nvPr/>
          </p:nvGrpSpPr>
          <p:grpSpPr bwMode="auto">
            <a:xfrm>
              <a:off x="4921" y="1842"/>
              <a:ext cx="181" cy="137"/>
              <a:chOff x="2745" y="3249"/>
              <a:chExt cx="181" cy="137"/>
            </a:xfrm>
          </p:grpSpPr>
          <p:sp>
            <p:nvSpPr>
              <p:cNvPr id="39167" name="Rectangle 220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68" name="Oval 221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55" name="Group 222"/>
            <p:cNvGrpSpPr>
              <a:grpSpLocks/>
            </p:cNvGrpSpPr>
            <p:nvPr/>
          </p:nvGrpSpPr>
          <p:grpSpPr bwMode="auto">
            <a:xfrm>
              <a:off x="4649" y="2160"/>
              <a:ext cx="181" cy="137"/>
              <a:chOff x="2745" y="3249"/>
              <a:chExt cx="181" cy="137"/>
            </a:xfrm>
          </p:grpSpPr>
          <p:sp>
            <p:nvSpPr>
              <p:cNvPr id="39165" name="Rectangle 223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66" name="Oval 224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56" name="Group 225"/>
            <p:cNvGrpSpPr>
              <a:grpSpLocks/>
            </p:cNvGrpSpPr>
            <p:nvPr/>
          </p:nvGrpSpPr>
          <p:grpSpPr bwMode="auto">
            <a:xfrm>
              <a:off x="4286" y="2115"/>
              <a:ext cx="181" cy="137"/>
              <a:chOff x="2745" y="3249"/>
              <a:chExt cx="181" cy="137"/>
            </a:xfrm>
          </p:grpSpPr>
          <p:sp>
            <p:nvSpPr>
              <p:cNvPr id="39163" name="Rectangle 226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64" name="Oval 227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57" name="Group 228"/>
            <p:cNvGrpSpPr>
              <a:grpSpLocks/>
            </p:cNvGrpSpPr>
            <p:nvPr/>
          </p:nvGrpSpPr>
          <p:grpSpPr bwMode="auto">
            <a:xfrm>
              <a:off x="4830" y="2024"/>
              <a:ext cx="181" cy="137"/>
              <a:chOff x="2745" y="3249"/>
              <a:chExt cx="181" cy="137"/>
            </a:xfrm>
          </p:grpSpPr>
          <p:sp>
            <p:nvSpPr>
              <p:cNvPr id="39161" name="Rectangle 229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62" name="Oval 230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grpSp>
          <p:nvGrpSpPr>
            <p:cNvPr id="39158" name="Group 243"/>
            <p:cNvGrpSpPr>
              <a:grpSpLocks/>
            </p:cNvGrpSpPr>
            <p:nvPr/>
          </p:nvGrpSpPr>
          <p:grpSpPr bwMode="auto">
            <a:xfrm>
              <a:off x="4876" y="2205"/>
              <a:ext cx="181" cy="137"/>
              <a:chOff x="2745" y="3249"/>
              <a:chExt cx="181" cy="137"/>
            </a:xfrm>
          </p:grpSpPr>
          <p:sp>
            <p:nvSpPr>
              <p:cNvPr id="39159" name="Rectangle 244"/>
              <p:cNvSpPr>
                <a:spLocks noChangeArrowheads="1"/>
              </p:cNvSpPr>
              <p:nvPr/>
            </p:nvSpPr>
            <p:spPr bwMode="auto">
              <a:xfrm>
                <a:off x="2745" y="3249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160" name="Oval 245"/>
              <p:cNvSpPr>
                <a:spLocks noChangeArrowheads="1"/>
              </p:cNvSpPr>
              <p:nvPr/>
            </p:nvSpPr>
            <p:spPr bwMode="auto">
              <a:xfrm>
                <a:off x="2835" y="3295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</p:grp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tx1"/>
                </a:solidFill>
              </a:rPr>
              <a:t>ACTIVIDAD ESPECIFICA</a:t>
            </a:r>
          </a:p>
        </p:txBody>
      </p:sp>
      <p:grpSp>
        <p:nvGrpSpPr>
          <p:cNvPr id="14" name="Group 312"/>
          <p:cNvGrpSpPr>
            <a:grpSpLocks/>
          </p:cNvGrpSpPr>
          <p:nvPr/>
        </p:nvGrpSpPr>
        <p:grpSpPr bwMode="auto">
          <a:xfrm>
            <a:off x="468313" y="1830388"/>
            <a:ext cx="1430337" cy="1527175"/>
            <a:chOff x="800" y="1071"/>
            <a:chExt cx="901" cy="962"/>
          </a:xfrm>
        </p:grpSpPr>
        <p:grpSp>
          <p:nvGrpSpPr>
            <p:cNvPr id="39041" name="Group 311"/>
            <p:cNvGrpSpPr>
              <a:grpSpLocks/>
            </p:cNvGrpSpPr>
            <p:nvPr/>
          </p:nvGrpSpPr>
          <p:grpSpPr bwMode="auto">
            <a:xfrm>
              <a:off x="800" y="1071"/>
              <a:ext cx="901" cy="962"/>
              <a:chOff x="521" y="1434"/>
              <a:chExt cx="901" cy="962"/>
            </a:xfrm>
          </p:grpSpPr>
          <p:grpSp>
            <p:nvGrpSpPr>
              <p:cNvPr id="39043" name="Group 310"/>
              <p:cNvGrpSpPr>
                <a:grpSpLocks/>
              </p:cNvGrpSpPr>
              <p:nvPr/>
            </p:nvGrpSpPr>
            <p:grpSpPr bwMode="auto">
              <a:xfrm>
                <a:off x="521" y="1434"/>
                <a:ext cx="901" cy="962"/>
                <a:chOff x="521" y="1434"/>
                <a:chExt cx="901" cy="962"/>
              </a:xfrm>
            </p:grpSpPr>
            <p:grpSp>
              <p:nvGrpSpPr>
                <p:cNvPr id="39045" name="Group 309"/>
                <p:cNvGrpSpPr>
                  <a:grpSpLocks/>
                </p:cNvGrpSpPr>
                <p:nvPr/>
              </p:nvGrpSpPr>
              <p:grpSpPr bwMode="auto">
                <a:xfrm>
                  <a:off x="521" y="1434"/>
                  <a:ext cx="901" cy="962"/>
                  <a:chOff x="521" y="1434"/>
                  <a:chExt cx="901" cy="962"/>
                </a:xfrm>
              </p:grpSpPr>
              <p:grpSp>
                <p:nvGrpSpPr>
                  <p:cNvPr id="39049" name="Group 308"/>
                  <p:cNvGrpSpPr>
                    <a:grpSpLocks/>
                  </p:cNvGrpSpPr>
                  <p:nvPr/>
                </p:nvGrpSpPr>
                <p:grpSpPr bwMode="auto">
                  <a:xfrm>
                    <a:off x="521" y="1434"/>
                    <a:ext cx="901" cy="962"/>
                    <a:chOff x="521" y="1434"/>
                    <a:chExt cx="901" cy="962"/>
                  </a:xfrm>
                </p:grpSpPr>
                <p:grpSp>
                  <p:nvGrpSpPr>
                    <p:cNvPr id="39056" name="Group 3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1434"/>
                      <a:ext cx="901" cy="962"/>
                      <a:chOff x="521" y="1434"/>
                      <a:chExt cx="901" cy="962"/>
                    </a:xfrm>
                  </p:grpSpPr>
                  <p:grpSp>
                    <p:nvGrpSpPr>
                      <p:cNvPr id="39064" name="Group 30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21" y="1434"/>
                        <a:ext cx="901" cy="962"/>
                        <a:chOff x="521" y="1434"/>
                        <a:chExt cx="901" cy="962"/>
                      </a:xfrm>
                    </p:grpSpPr>
                    <p:grpSp>
                      <p:nvGrpSpPr>
                        <p:cNvPr id="39067" name="Group 30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21" y="1434"/>
                          <a:ext cx="901" cy="962"/>
                          <a:chOff x="521" y="1434"/>
                          <a:chExt cx="901" cy="962"/>
                        </a:xfrm>
                      </p:grpSpPr>
                      <p:sp>
                        <p:nvSpPr>
                          <p:cNvPr id="39080" name="AutoShape 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21" y="1434"/>
                            <a:ext cx="862" cy="953"/>
                          </a:xfrm>
                          <a:prstGeom prst="can">
                            <a:avLst>
                              <a:gd name="adj" fmla="val 27639"/>
                            </a:avLst>
                          </a:prstGeom>
                          <a:solidFill>
                            <a:schemeClr val="bg1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PE"/>
                          </a:p>
                        </p:txBody>
                      </p:sp>
                      <p:grpSp>
                        <p:nvGrpSpPr>
                          <p:cNvPr id="39081" name="Group 13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21" y="1661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142" name="Group 1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144" name="AutoShape 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45" name="Rectangle 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46" name="Oval 1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143" name="AutoShape 1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82" name="Group 1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748" y="1706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137" name="Group 15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139" name="AutoShape 1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40" name="Rectangle 17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41" name="Oval 1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138" name="AutoShape 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83" name="Group 2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21" y="1888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132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134" name="AutoShape 2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35" name="Rectangle 2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36" name="Oval 2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133" name="AutoShape 2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84" name="Group 3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5" y="1706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127" name="Group 33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129" name="AutoShape 3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30" name="Rectangle 3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31" name="Oval 3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128" name="AutoShape 3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85" name="Group 4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21" y="2069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122" name="Group 45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124" name="AutoShape 4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25" name="Rectangle 47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26" name="Oval 4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123" name="AutoShape 4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86" name="Group 5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884" y="2069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117" name="Group 57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119" name="AutoShape 5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20" name="Rectangle 5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21" name="Oval 6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118" name="AutoShape 6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87" name="Group 6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111" y="1797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112" name="Group 63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114" name="AutoShape 6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15" name="Rectangle 6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16" name="Oval 6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113" name="AutoShape 6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88" name="Group 6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111" y="2024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107" name="Group 69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109" name="AutoShape 7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10" name="Rectangle 71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11" name="Oval 7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108" name="AutoShape 7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89" name="Group 8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 rot="6859158">
                            <a:off x="824" y="2156"/>
                            <a:ext cx="240" cy="240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102" name="Group 8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104" name="AutoShape 8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05" name="Rectangle 8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06" name="Oval 8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103" name="AutoShape 8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90" name="Group 8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 rot="-2041291">
                            <a:off x="1212" y="1613"/>
                            <a:ext cx="210" cy="210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097" name="Group 87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099" name="AutoShape 8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00" name="Rectangle 8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101" name="Oval 9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098" name="AutoShape 9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grpSp>
                        <p:nvGrpSpPr>
                          <p:cNvPr id="39091" name="Group 9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 rot="5400000">
                            <a:off x="612" y="2160"/>
                            <a:ext cx="227" cy="227"/>
                            <a:chOff x="1383" y="3203"/>
                            <a:chExt cx="227" cy="227"/>
                          </a:xfrm>
                        </p:grpSpPr>
                        <p:grpSp>
                          <p:nvGrpSpPr>
                            <p:cNvPr id="39092" name="Group 93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383" y="3203"/>
                              <a:ext cx="227" cy="159"/>
                              <a:chOff x="1383" y="3203"/>
                              <a:chExt cx="227" cy="159"/>
                            </a:xfrm>
                          </p:grpSpPr>
                          <p:sp>
                            <p:nvSpPr>
                              <p:cNvPr id="39094" name="AutoShape 9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383" y="3294"/>
                                <a:ext cx="68" cy="68"/>
                              </a:xfrm>
                              <a:prstGeom prst="triangle">
                                <a:avLst>
                                  <a:gd name="adj" fmla="val 50000"/>
                                </a:avLst>
                              </a:prstGeom>
                              <a:solidFill>
                                <a:srgbClr val="5A1AE8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095" name="Rectangle 9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429" y="3203"/>
                                <a:ext cx="90" cy="91"/>
                              </a:xfrm>
                              <a:prstGeom prst="rect">
                                <a:avLst/>
                              </a:prstGeom>
                              <a:solidFill>
                                <a:srgbClr val="FF3300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  <p:sp>
                            <p:nvSpPr>
                              <p:cNvPr id="39096" name="Oval 9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519" y="3249"/>
                                <a:ext cx="91" cy="91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EEFDA1"/>
                              </a:solidFill>
                              <a:ln w="9525">
                                <a:solidFill>
                                  <a:schemeClr val="tx1"/>
                                </a:solidFill>
                                <a:round/>
                                <a:headEnd/>
                                <a:tailEnd/>
                              </a:ln>
                            </p:spPr>
                            <p:txBody>
                              <a:bodyPr wrap="none" anchor="ctr"/>
                              <a:lstStyle/>
                              <a:p>
                                <a:endParaRPr lang="es-PE"/>
                              </a:p>
                            </p:txBody>
                          </p:sp>
                        </p:grpSp>
                        <p:sp>
                          <p:nvSpPr>
                            <p:cNvPr id="39093" name="AutoShape 9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74" y="3339"/>
                              <a:ext cx="91" cy="91"/>
                            </a:xfrm>
                            <a:prstGeom prst="diamond">
                              <a:avLst/>
                            </a:prstGeom>
                            <a:solidFill>
                              <a:schemeClr val="tx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</p:grpSp>
                    <p:grpSp>
                      <p:nvGrpSpPr>
                        <p:cNvPr id="39068" name="Group 2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03" y="1888"/>
                          <a:ext cx="227" cy="227"/>
                          <a:chOff x="1383" y="3203"/>
                          <a:chExt cx="227" cy="227"/>
                        </a:xfrm>
                      </p:grpSpPr>
                      <p:grpSp>
                        <p:nvGrpSpPr>
                          <p:cNvPr id="39075" name="Group 2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383" y="3203"/>
                            <a:ext cx="227" cy="159"/>
                            <a:chOff x="1383" y="3203"/>
                            <a:chExt cx="227" cy="159"/>
                          </a:xfrm>
                        </p:grpSpPr>
                        <p:sp>
                          <p:nvSpPr>
                            <p:cNvPr id="39077" name="AutoShape 2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383" y="3294"/>
                              <a:ext cx="68" cy="68"/>
                            </a:xfrm>
                            <a:prstGeom prst="triangle">
                              <a:avLst>
                                <a:gd name="adj" fmla="val 50000"/>
                              </a:avLst>
                            </a:prstGeom>
                            <a:solidFill>
                              <a:srgbClr val="5A1AE8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  <p:sp>
                          <p:nvSpPr>
                            <p:cNvPr id="39078" name="Rectangle 2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29" y="3203"/>
                              <a:ext cx="90" cy="91"/>
                            </a:xfrm>
                            <a:prstGeom prst="rect">
                              <a:avLst/>
                            </a:prstGeom>
                            <a:solidFill>
                              <a:srgbClr val="FF3300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  <p:sp>
                          <p:nvSpPr>
                            <p:cNvPr id="39079" name="Oval 3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519" y="3249"/>
                              <a:ext cx="91" cy="91"/>
                            </a:xfrm>
                            <a:prstGeom prst="ellipse">
                              <a:avLst/>
                            </a:prstGeom>
                            <a:solidFill>
                              <a:srgbClr val="EEFDA1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sp>
                        <p:nvSpPr>
                          <p:cNvPr id="39076" name="AutoShape 3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74" y="3339"/>
                            <a:ext cx="91" cy="91"/>
                          </a:xfrm>
                          <a:prstGeom prst="diamond">
                            <a:avLst/>
                          </a:prstGeom>
                          <a:solidFill>
                            <a:schemeClr val="tx1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PE"/>
                          </a:p>
                        </p:txBody>
                      </p:sp>
                    </p:grpSp>
                    <p:grpSp>
                      <p:nvGrpSpPr>
                        <p:cNvPr id="39069" name="Group 3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30" y="1888"/>
                          <a:ext cx="227" cy="227"/>
                          <a:chOff x="1383" y="3203"/>
                          <a:chExt cx="227" cy="227"/>
                        </a:xfrm>
                      </p:grpSpPr>
                      <p:grpSp>
                        <p:nvGrpSpPr>
                          <p:cNvPr id="39070" name="Group 39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383" y="3203"/>
                            <a:ext cx="227" cy="159"/>
                            <a:chOff x="1383" y="3203"/>
                            <a:chExt cx="227" cy="159"/>
                          </a:xfrm>
                        </p:grpSpPr>
                        <p:sp>
                          <p:nvSpPr>
                            <p:cNvPr id="39072" name="AutoShape 4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383" y="3294"/>
                              <a:ext cx="68" cy="68"/>
                            </a:xfrm>
                            <a:prstGeom prst="triangle">
                              <a:avLst>
                                <a:gd name="adj" fmla="val 50000"/>
                              </a:avLst>
                            </a:prstGeom>
                            <a:solidFill>
                              <a:srgbClr val="5A1AE8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  <p:sp>
                          <p:nvSpPr>
                            <p:cNvPr id="39073" name="Rectangle 4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29" y="3203"/>
                              <a:ext cx="90" cy="91"/>
                            </a:xfrm>
                            <a:prstGeom prst="rect">
                              <a:avLst/>
                            </a:prstGeom>
                            <a:solidFill>
                              <a:srgbClr val="FF3300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  <p:sp>
                          <p:nvSpPr>
                            <p:cNvPr id="39074" name="Oval 4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519" y="3249"/>
                              <a:ext cx="91" cy="91"/>
                            </a:xfrm>
                            <a:prstGeom prst="ellipse">
                              <a:avLst/>
                            </a:prstGeom>
                            <a:solidFill>
                              <a:srgbClr val="EEFDA1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sp>
                        <p:nvSpPr>
                          <p:cNvPr id="39071" name="AutoShape 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74" y="3339"/>
                            <a:ext cx="91" cy="91"/>
                          </a:xfrm>
                          <a:prstGeom prst="diamond">
                            <a:avLst/>
                          </a:prstGeom>
                          <a:solidFill>
                            <a:schemeClr val="tx1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PE"/>
                          </a:p>
                        </p:txBody>
                      </p:sp>
                    </p:grpSp>
                  </p:grpSp>
                  <p:sp>
                    <p:nvSpPr>
                      <p:cNvPr id="39065" name="Oval 1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202" y="2296"/>
                        <a:ext cx="91" cy="91"/>
                      </a:xfrm>
                      <a:prstGeom prst="ellipse">
                        <a:avLst/>
                      </a:prstGeom>
                      <a:solidFill>
                        <a:srgbClr val="EEFDA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39066" name="Rectangle 1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292" y="2160"/>
                        <a:ext cx="90" cy="91"/>
                      </a:xfrm>
                      <a:prstGeom prst="rect">
                        <a:avLst/>
                      </a:prstGeom>
                      <a:solidFill>
                        <a:srgbClr val="FF33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</p:grpSp>
                <p:grpSp>
                  <p:nvGrpSpPr>
                    <p:cNvPr id="39057" name="Group 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02" y="2115"/>
                      <a:ext cx="227" cy="227"/>
                      <a:chOff x="1383" y="3203"/>
                      <a:chExt cx="227" cy="227"/>
                    </a:xfrm>
                  </p:grpSpPr>
                  <p:grpSp>
                    <p:nvGrpSpPr>
                      <p:cNvPr id="39059" name="Group 5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383" y="3203"/>
                        <a:ext cx="227" cy="159"/>
                        <a:chOff x="1383" y="3203"/>
                        <a:chExt cx="227" cy="159"/>
                      </a:xfrm>
                    </p:grpSpPr>
                    <p:sp>
                      <p:nvSpPr>
                        <p:cNvPr id="39061" name="AutoShape 5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83" y="3294"/>
                          <a:ext cx="68" cy="68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5A1AE8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39062" name="Rectangle 5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429" y="3203"/>
                          <a:ext cx="90" cy="91"/>
                        </a:xfrm>
                        <a:prstGeom prst="rect">
                          <a:avLst/>
                        </a:prstGeom>
                        <a:solidFill>
                          <a:srgbClr val="FF33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39063" name="Oval 5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19" y="3249"/>
                          <a:ext cx="91" cy="91"/>
                        </a:xfrm>
                        <a:prstGeom prst="ellipse">
                          <a:avLst/>
                        </a:prstGeom>
                        <a:solidFill>
                          <a:srgbClr val="EEFDA1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</p:grpSp>
                  <p:sp>
                    <p:nvSpPr>
                      <p:cNvPr id="39060" name="AutoShape 5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74" y="3339"/>
                        <a:ext cx="91" cy="91"/>
                      </a:xfrm>
                      <a:prstGeom prst="diamond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</p:grpSp>
                <p:sp>
                  <p:nvSpPr>
                    <p:cNvPr id="39058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92" y="1979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9050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020" y="2160"/>
                    <a:ext cx="227" cy="227"/>
                    <a:chOff x="1383" y="3203"/>
                    <a:chExt cx="227" cy="227"/>
                  </a:xfrm>
                </p:grpSpPr>
                <p:grpSp>
                  <p:nvGrpSpPr>
                    <p:cNvPr id="39051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83" y="3203"/>
                      <a:ext cx="227" cy="159"/>
                      <a:chOff x="1383" y="3203"/>
                      <a:chExt cx="227" cy="159"/>
                    </a:xfrm>
                  </p:grpSpPr>
                  <p:sp>
                    <p:nvSpPr>
                      <p:cNvPr id="39053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83" y="3294"/>
                        <a:ext cx="68" cy="68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5A1AE8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39054" name="Rectangl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29" y="3203"/>
                        <a:ext cx="90" cy="91"/>
                      </a:xfrm>
                      <a:prstGeom prst="rect">
                        <a:avLst/>
                      </a:prstGeom>
                      <a:solidFill>
                        <a:srgbClr val="FF33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39055" name="Oval 7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19" y="3249"/>
                        <a:ext cx="91" cy="91"/>
                      </a:xfrm>
                      <a:prstGeom prst="ellipse">
                        <a:avLst/>
                      </a:prstGeom>
                      <a:solidFill>
                        <a:srgbClr val="EEFDA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</p:grpSp>
                <p:sp>
                  <p:nvSpPr>
                    <p:cNvPr id="39052" name="AutoShap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74" y="3339"/>
                      <a:ext cx="91" cy="91"/>
                    </a:xfrm>
                    <a:prstGeom prst="diamond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</p:grpSp>
            <p:sp>
              <p:nvSpPr>
                <p:cNvPr id="39046" name="AutoShape 106"/>
                <p:cNvSpPr>
                  <a:spLocks noChangeArrowheads="1"/>
                </p:cNvSpPr>
                <p:nvPr/>
              </p:nvSpPr>
              <p:spPr bwMode="auto">
                <a:xfrm>
                  <a:off x="748" y="1661"/>
                  <a:ext cx="68" cy="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5A1AE8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39047" name="Oval 108"/>
                <p:cNvSpPr>
                  <a:spLocks noChangeArrowheads="1"/>
                </p:cNvSpPr>
                <p:nvPr/>
              </p:nvSpPr>
              <p:spPr bwMode="auto">
                <a:xfrm>
                  <a:off x="884" y="1661"/>
                  <a:ext cx="91" cy="91"/>
                </a:xfrm>
                <a:prstGeom prst="ellipse">
                  <a:avLst/>
                </a:prstGeom>
                <a:solidFill>
                  <a:srgbClr val="EEFDA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39048" name="AutoShape 109"/>
                <p:cNvSpPr>
                  <a:spLocks noChangeArrowheads="1"/>
                </p:cNvSpPr>
                <p:nvPr/>
              </p:nvSpPr>
              <p:spPr bwMode="auto">
                <a:xfrm>
                  <a:off x="1156" y="1661"/>
                  <a:ext cx="91" cy="91"/>
                </a:xfrm>
                <a:prstGeom prst="diamond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sp>
            <p:nvSpPr>
              <p:cNvPr id="39044" name="AutoShape 100"/>
              <p:cNvSpPr>
                <a:spLocks noChangeArrowheads="1"/>
              </p:cNvSpPr>
              <p:nvPr/>
            </p:nvSpPr>
            <p:spPr bwMode="auto">
              <a:xfrm>
                <a:off x="1292" y="2237"/>
                <a:ext cx="68" cy="68"/>
              </a:xfrm>
              <a:prstGeom prst="triangle">
                <a:avLst>
                  <a:gd name="adj" fmla="val 50000"/>
                </a:avLst>
              </a:prstGeom>
              <a:solidFill>
                <a:srgbClr val="5A1AE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39042" name="AutoShape 103"/>
            <p:cNvSpPr>
              <a:spLocks noChangeArrowheads="1"/>
            </p:cNvSpPr>
            <p:nvPr/>
          </p:nvSpPr>
          <p:spPr bwMode="auto">
            <a:xfrm>
              <a:off x="1292" y="1888"/>
              <a:ext cx="91" cy="91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30990" name="Group 325"/>
          <p:cNvGrpSpPr>
            <a:grpSpLocks/>
          </p:cNvGrpSpPr>
          <p:nvPr/>
        </p:nvGrpSpPr>
        <p:grpSpPr bwMode="auto">
          <a:xfrm>
            <a:off x="7380288" y="4579938"/>
            <a:ext cx="1368425" cy="1512887"/>
            <a:chOff x="4332" y="2750"/>
            <a:chExt cx="862" cy="953"/>
          </a:xfrm>
        </p:grpSpPr>
        <p:sp>
          <p:nvSpPr>
            <p:cNvPr id="39030" name="AutoShape 7"/>
            <p:cNvSpPr>
              <a:spLocks noChangeArrowheads="1"/>
            </p:cNvSpPr>
            <p:nvPr/>
          </p:nvSpPr>
          <p:spPr bwMode="auto">
            <a:xfrm>
              <a:off x="4332" y="2750"/>
              <a:ext cx="862" cy="953"/>
            </a:xfrm>
            <a:prstGeom prst="can">
              <a:avLst>
                <a:gd name="adj" fmla="val 2763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31" name="Rectangle 178"/>
            <p:cNvSpPr>
              <a:spLocks noChangeArrowheads="1"/>
            </p:cNvSpPr>
            <p:nvPr/>
          </p:nvSpPr>
          <p:spPr bwMode="auto">
            <a:xfrm>
              <a:off x="5012" y="3067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32" name="Rectangle 183"/>
            <p:cNvSpPr>
              <a:spLocks noChangeArrowheads="1"/>
            </p:cNvSpPr>
            <p:nvPr/>
          </p:nvSpPr>
          <p:spPr bwMode="auto">
            <a:xfrm>
              <a:off x="4740" y="3113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33" name="Rectangle 187"/>
            <p:cNvSpPr>
              <a:spLocks noChangeArrowheads="1"/>
            </p:cNvSpPr>
            <p:nvPr/>
          </p:nvSpPr>
          <p:spPr bwMode="auto">
            <a:xfrm>
              <a:off x="4422" y="3339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34" name="Rectangle 191"/>
            <p:cNvSpPr>
              <a:spLocks noChangeArrowheads="1"/>
            </p:cNvSpPr>
            <p:nvPr/>
          </p:nvSpPr>
          <p:spPr bwMode="auto">
            <a:xfrm>
              <a:off x="4876" y="3385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35" name="Rectangle 195"/>
            <p:cNvSpPr>
              <a:spLocks noChangeArrowheads="1"/>
            </p:cNvSpPr>
            <p:nvPr/>
          </p:nvSpPr>
          <p:spPr bwMode="auto">
            <a:xfrm>
              <a:off x="4558" y="3022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36" name="Rectangle 199"/>
            <p:cNvSpPr>
              <a:spLocks noChangeArrowheads="1"/>
            </p:cNvSpPr>
            <p:nvPr/>
          </p:nvSpPr>
          <p:spPr bwMode="auto">
            <a:xfrm>
              <a:off x="4377" y="2976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37" name="Rectangle 232"/>
            <p:cNvSpPr>
              <a:spLocks noChangeArrowheads="1"/>
            </p:cNvSpPr>
            <p:nvPr/>
          </p:nvSpPr>
          <p:spPr bwMode="auto">
            <a:xfrm>
              <a:off x="4649" y="3339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38" name="Rectangle 235"/>
            <p:cNvSpPr>
              <a:spLocks noChangeArrowheads="1"/>
            </p:cNvSpPr>
            <p:nvPr/>
          </p:nvSpPr>
          <p:spPr bwMode="auto">
            <a:xfrm>
              <a:off x="4694" y="3566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39" name="Rectangle 238"/>
            <p:cNvSpPr>
              <a:spLocks noChangeArrowheads="1"/>
            </p:cNvSpPr>
            <p:nvPr/>
          </p:nvSpPr>
          <p:spPr bwMode="auto">
            <a:xfrm>
              <a:off x="5012" y="3249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40" name="Rectangle 241"/>
            <p:cNvSpPr>
              <a:spLocks noChangeArrowheads="1"/>
            </p:cNvSpPr>
            <p:nvPr/>
          </p:nvSpPr>
          <p:spPr bwMode="auto">
            <a:xfrm>
              <a:off x="5057" y="3475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30991" name="Group 268"/>
          <p:cNvGrpSpPr>
            <a:grpSpLocks/>
          </p:cNvGrpSpPr>
          <p:nvPr/>
        </p:nvGrpSpPr>
        <p:grpSpPr bwMode="auto">
          <a:xfrm>
            <a:off x="250825" y="3573463"/>
            <a:ext cx="2881313" cy="376237"/>
            <a:chOff x="249" y="2614"/>
            <a:chExt cx="1815" cy="237"/>
          </a:xfrm>
        </p:grpSpPr>
        <p:sp>
          <p:nvSpPr>
            <p:cNvPr id="39021" name="Text Box 264"/>
            <p:cNvSpPr txBox="1">
              <a:spLocks noChangeArrowheads="1"/>
            </p:cNvSpPr>
            <p:nvPr/>
          </p:nvSpPr>
          <p:spPr bwMode="auto">
            <a:xfrm>
              <a:off x="1202" y="2614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+</a:t>
              </a:r>
            </a:p>
          </p:txBody>
        </p:sp>
        <p:grpSp>
          <p:nvGrpSpPr>
            <p:cNvPr id="39022" name="Group 267"/>
            <p:cNvGrpSpPr>
              <a:grpSpLocks/>
            </p:cNvGrpSpPr>
            <p:nvPr/>
          </p:nvGrpSpPr>
          <p:grpSpPr bwMode="auto">
            <a:xfrm>
              <a:off x="249" y="2614"/>
              <a:ext cx="1815" cy="237"/>
              <a:chOff x="249" y="2614"/>
              <a:chExt cx="1815" cy="237"/>
            </a:xfrm>
          </p:grpSpPr>
          <p:sp>
            <p:nvSpPr>
              <p:cNvPr id="39023" name="Oval 179"/>
              <p:cNvSpPr>
                <a:spLocks noChangeArrowheads="1"/>
              </p:cNvSpPr>
              <p:nvPr/>
            </p:nvSpPr>
            <p:spPr bwMode="auto">
              <a:xfrm>
                <a:off x="1383" y="2704"/>
                <a:ext cx="91" cy="91"/>
              </a:xfrm>
              <a:prstGeom prst="ellipse">
                <a:avLst/>
              </a:prstGeom>
              <a:solidFill>
                <a:srgbClr val="EEFDA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024" name="Rectangle 254"/>
              <p:cNvSpPr>
                <a:spLocks noChangeArrowheads="1"/>
              </p:cNvSpPr>
              <p:nvPr/>
            </p:nvSpPr>
            <p:spPr bwMode="auto">
              <a:xfrm>
                <a:off x="1111" y="2704"/>
                <a:ext cx="90" cy="9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025" name="Text Box 265"/>
              <p:cNvSpPr txBox="1">
                <a:spLocks noChangeArrowheads="1"/>
              </p:cNvSpPr>
              <p:nvPr/>
            </p:nvSpPr>
            <p:spPr bwMode="auto">
              <a:xfrm>
                <a:off x="1701" y="2614"/>
                <a:ext cx="22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/>
                  <a:t>+</a:t>
                </a:r>
              </a:p>
            </p:txBody>
          </p:sp>
          <p:sp>
            <p:nvSpPr>
              <p:cNvPr id="39026" name="AutoShape 182"/>
              <p:cNvSpPr>
                <a:spLocks noChangeArrowheads="1"/>
              </p:cNvSpPr>
              <p:nvPr/>
            </p:nvSpPr>
            <p:spPr bwMode="auto">
              <a:xfrm>
                <a:off x="1655" y="2704"/>
                <a:ext cx="68" cy="68"/>
              </a:xfrm>
              <a:prstGeom prst="triangle">
                <a:avLst>
                  <a:gd name="adj" fmla="val 50000"/>
                </a:avLst>
              </a:prstGeom>
              <a:solidFill>
                <a:srgbClr val="5A1AE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027" name="AutoShape 261"/>
              <p:cNvSpPr>
                <a:spLocks noChangeArrowheads="1"/>
              </p:cNvSpPr>
              <p:nvPr/>
            </p:nvSpPr>
            <p:spPr bwMode="auto">
              <a:xfrm>
                <a:off x="1882" y="2704"/>
                <a:ext cx="91" cy="91"/>
              </a:xfrm>
              <a:prstGeom prst="diamon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9028" name="Text Box 262"/>
              <p:cNvSpPr txBox="1">
                <a:spLocks noChangeArrowheads="1"/>
              </p:cNvSpPr>
              <p:nvPr/>
            </p:nvSpPr>
            <p:spPr bwMode="auto">
              <a:xfrm>
                <a:off x="249" y="2614"/>
                <a:ext cx="1815" cy="237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1"/>
                  <a:t>Prot.Tot</a:t>
                </a:r>
                <a:r>
                  <a:rPr lang="es-ES"/>
                  <a:t>: ∑</a:t>
                </a:r>
              </a:p>
            </p:txBody>
          </p:sp>
          <p:sp>
            <p:nvSpPr>
              <p:cNvPr id="39029" name="Text Box 266"/>
              <p:cNvSpPr txBox="1">
                <a:spLocks noChangeArrowheads="1"/>
              </p:cNvSpPr>
              <p:nvPr/>
            </p:nvSpPr>
            <p:spPr bwMode="auto">
              <a:xfrm>
                <a:off x="1474" y="2614"/>
                <a:ext cx="22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/>
                  <a:t>+</a:t>
                </a:r>
              </a:p>
            </p:txBody>
          </p:sp>
        </p:grpSp>
      </p:grpSp>
      <p:grpSp>
        <p:nvGrpSpPr>
          <p:cNvPr id="30993" name="Group 322"/>
          <p:cNvGrpSpPr>
            <a:grpSpLocks/>
          </p:cNvGrpSpPr>
          <p:nvPr/>
        </p:nvGrpSpPr>
        <p:grpSpPr bwMode="auto">
          <a:xfrm>
            <a:off x="3778250" y="3557588"/>
            <a:ext cx="2449513" cy="376237"/>
            <a:chOff x="2290" y="2523"/>
            <a:chExt cx="1543" cy="237"/>
          </a:xfrm>
        </p:grpSpPr>
        <p:sp>
          <p:nvSpPr>
            <p:cNvPr id="39015" name="Text Box 270"/>
            <p:cNvSpPr txBox="1">
              <a:spLocks noChangeArrowheads="1"/>
            </p:cNvSpPr>
            <p:nvPr/>
          </p:nvSpPr>
          <p:spPr bwMode="auto">
            <a:xfrm>
              <a:off x="3243" y="2523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/>
                <a:t>+</a:t>
              </a:r>
            </a:p>
          </p:txBody>
        </p:sp>
        <p:sp>
          <p:nvSpPr>
            <p:cNvPr id="39016" name="Oval 272"/>
            <p:cNvSpPr>
              <a:spLocks noChangeArrowheads="1"/>
            </p:cNvSpPr>
            <p:nvPr/>
          </p:nvSpPr>
          <p:spPr bwMode="auto">
            <a:xfrm>
              <a:off x="3424" y="2614"/>
              <a:ext cx="91" cy="91"/>
            </a:xfrm>
            <a:prstGeom prst="ellipse">
              <a:avLst/>
            </a:prstGeom>
            <a:solidFill>
              <a:srgbClr val="EEFDA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17" name="Rectangle 273"/>
            <p:cNvSpPr>
              <a:spLocks noChangeArrowheads="1"/>
            </p:cNvSpPr>
            <p:nvPr/>
          </p:nvSpPr>
          <p:spPr bwMode="auto">
            <a:xfrm>
              <a:off x="3152" y="2614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18" name="AutoShape 275"/>
            <p:cNvSpPr>
              <a:spLocks noChangeArrowheads="1"/>
            </p:cNvSpPr>
            <p:nvPr/>
          </p:nvSpPr>
          <p:spPr bwMode="auto">
            <a:xfrm>
              <a:off x="3696" y="2615"/>
              <a:ext cx="68" cy="68"/>
            </a:xfrm>
            <a:prstGeom prst="triangle">
              <a:avLst>
                <a:gd name="adj" fmla="val 50000"/>
              </a:avLst>
            </a:prstGeom>
            <a:solidFill>
              <a:srgbClr val="5A1AE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19" name="Text Box 277"/>
            <p:cNvSpPr txBox="1">
              <a:spLocks noChangeArrowheads="1"/>
            </p:cNvSpPr>
            <p:nvPr/>
          </p:nvSpPr>
          <p:spPr bwMode="auto">
            <a:xfrm>
              <a:off x="2290" y="2523"/>
              <a:ext cx="1543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Prot.Tot</a:t>
              </a:r>
              <a:r>
                <a:rPr lang="es-ES"/>
                <a:t>: ∑</a:t>
              </a:r>
            </a:p>
          </p:txBody>
        </p:sp>
        <p:sp>
          <p:nvSpPr>
            <p:cNvPr id="39020" name="Text Box 278"/>
            <p:cNvSpPr txBox="1">
              <a:spLocks noChangeArrowheads="1"/>
            </p:cNvSpPr>
            <p:nvPr/>
          </p:nvSpPr>
          <p:spPr bwMode="auto">
            <a:xfrm>
              <a:off x="3515" y="2523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/>
                <a:t>+</a:t>
              </a:r>
            </a:p>
          </p:txBody>
        </p:sp>
      </p:grpSp>
      <p:grpSp>
        <p:nvGrpSpPr>
          <p:cNvPr id="30994" name="Group 313"/>
          <p:cNvGrpSpPr>
            <a:grpSpLocks/>
          </p:cNvGrpSpPr>
          <p:nvPr/>
        </p:nvGrpSpPr>
        <p:grpSpPr bwMode="auto">
          <a:xfrm>
            <a:off x="1979613" y="2205038"/>
            <a:ext cx="1079500" cy="647700"/>
            <a:chOff x="1610" y="1480"/>
            <a:chExt cx="680" cy="408"/>
          </a:xfrm>
        </p:grpSpPr>
        <p:sp>
          <p:nvSpPr>
            <p:cNvPr id="39013" name="Line 279"/>
            <p:cNvSpPr>
              <a:spLocks noChangeShapeType="1"/>
            </p:cNvSpPr>
            <p:nvPr/>
          </p:nvSpPr>
          <p:spPr bwMode="auto">
            <a:xfrm>
              <a:off x="1610" y="1888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14" name="Text Box 281"/>
            <p:cNvSpPr txBox="1">
              <a:spLocks noChangeArrowheads="1"/>
            </p:cNvSpPr>
            <p:nvPr/>
          </p:nvSpPr>
          <p:spPr bwMode="auto">
            <a:xfrm>
              <a:off x="1701" y="1480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/>
                <a:t>A</a:t>
              </a:r>
            </a:p>
          </p:txBody>
        </p:sp>
      </p:grpSp>
      <p:grpSp>
        <p:nvGrpSpPr>
          <p:cNvPr id="30995" name="Group 324"/>
          <p:cNvGrpSpPr>
            <a:grpSpLocks/>
          </p:cNvGrpSpPr>
          <p:nvPr/>
        </p:nvGrpSpPr>
        <p:grpSpPr bwMode="auto">
          <a:xfrm>
            <a:off x="6084888" y="2420938"/>
            <a:ext cx="1079500" cy="576262"/>
            <a:chOff x="3424" y="1525"/>
            <a:chExt cx="680" cy="363"/>
          </a:xfrm>
        </p:grpSpPr>
        <p:sp>
          <p:nvSpPr>
            <p:cNvPr id="39011" name="Line 280"/>
            <p:cNvSpPr>
              <a:spLocks noChangeShapeType="1"/>
            </p:cNvSpPr>
            <p:nvPr/>
          </p:nvSpPr>
          <p:spPr bwMode="auto">
            <a:xfrm>
              <a:off x="3424" y="1888"/>
              <a:ext cx="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12" name="Text Box 282"/>
            <p:cNvSpPr txBox="1">
              <a:spLocks noChangeArrowheads="1"/>
            </p:cNvSpPr>
            <p:nvPr/>
          </p:nvSpPr>
          <p:spPr bwMode="auto">
            <a:xfrm>
              <a:off x="3560" y="1525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/>
                <a:t>B</a:t>
              </a:r>
              <a:endParaRPr lang="es-ES"/>
            </a:p>
          </p:txBody>
        </p:sp>
      </p:grpSp>
      <p:grpSp>
        <p:nvGrpSpPr>
          <p:cNvPr id="30996" name="Group 293"/>
          <p:cNvGrpSpPr>
            <a:grpSpLocks/>
          </p:cNvGrpSpPr>
          <p:nvPr/>
        </p:nvGrpSpPr>
        <p:grpSpPr bwMode="auto">
          <a:xfrm>
            <a:off x="6948488" y="3573463"/>
            <a:ext cx="2087562" cy="376237"/>
            <a:chOff x="1429" y="3158"/>
            <a:chExt cx="1315" cy="237"/>
          </a:xfrm>
        </p:grpSpPr>
        <p:sp>
          <p:nvSpPr>
            <p:cNvPr id="39007" name="Text Box 284"/>
            <p:cNvSpPr txBox="1">
              <a:spLocks noChangeArrowheads="1"/>
            </p:cNvSpPr>
            <p:nvPr/>
          </p:nvSpPr>
          <p:spPr bwMode="auto">
            <a:xfrm>
              <a:off x="2382" y="3158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/>
                <a:t>+</a:t>
              </a:r>
            </a:p>
          </p:txBody>
        </p:sp>
        <p:sp>
          <p:nvSpPr>
            <p:cNvPr id="39008" name="Oval 286"/>
            <p:cNvSpPr>
              <a:spLocks noChangeArrowheads="1"/>
            </p:cNvSpPr>
            <p:nvPr/>
          </p:nvSpPr>
          <p:spPr bwMode="auto">
            <a:xfrm>
              <a:off x="2563" y="3248"/>
              <a:ext cx="91" cy="91"/>
            </a:xfrm>
            <a:prstGeom prst="ellipse">
              <a:avLst/>
            </a:prstGeom>
            <a:solidFill>
              <a:srgbClr val="EEFDA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09" name="Rectangle 287"/>
            <p:cNvSpPr>
              <a:spLocks noChangeArrowheads="1"/>
            </p:cNvSpPr>
            <p:nvPr/>
          </p:nvSpPr>
          <p:spPr bwMode="auto">
            <a:xfrm>
              <a:off x="2291" y="3248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10" name="Text Box 291"/>
            <p:cNvSpPr txBox="1">
              <a:spLocks noChangeArrowheads="1"/>
            </p:cNvSpPr>
            <p:nvPr/>
          </p:nvSpPr>
          <p:spPr bwMode="auto">
            <a:xfrm>
              <a:off x="1429" y="3158"/>
              <a:ext cx="1315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Prot.Tot</a:t>
              </a:r>
              <a:r>
                <a:rPr lang="es-ES"/>
                <a:t>: ∑</a:t>
              </a:r>
            </a:p>
          </p:txBody>
        </p:sp>
      </p:grpSp>
      <p:grpSp>
        <p:nvGrpSpPr>
          <p:cNvPr id="30997" name="Group 304"/>
          <p:cNvGrpSpPr>
            <a:grpSpLocks/>
          </p:cNvGrpSpPr>
          <p:nvPr/>
        </p:nvGrpSpPr>
        <p:grpSpPr bwMode="auto">
          <a:xfrm>
            <a:off x="7092950" y="6237288"/>
            <a:ext cx="1655763" cy="376237"/>
            <a:chOff x="1519" y="3249"/>
            <a:chExt cx="1043" cy="237"/>
          </a:xfrm>
        </p:grpSpPr>
        <p:sp>
          <p:nvSpPr>
            <p:cNvPr id="39005" name="Rectangle 298"/>
            <p:cNvSpPr>
              <a:spLocks noChangeArrowheads="1"/>
            </p:cNvSpPr>
            <p:nvPr/>
          </p:nvSpPr>
          <p:spPr bwMode="auto">
            <a:xfrm>
              <a:off x="2381" y="3339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9006" name="Text Box 302"/>
            <p:cNvSpPr txBox="1">
              <a:spLocks noChangeArrowheads="1"/>
            </p:cNvSpPr>
            <p:nvPr/>
          </p:nvSpPr>
          <p:spPr bwMode="auto">
            <a:xfrm>
              <a:off x="1519" y="3249"/>
              <a:ext cx="1043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Prot.Tot</a:t>
              </a:r>
              <a:r>
                <a:rPr lang="es-ES"/>
                <a:t>: ∑</a:t>
              </a:r>
            </a:p>
          </p:txBody>
        </p:sp>
      </p:grpSp>
      <p:grpSp>
        <p:nvGrpSpPr>
          <p:cNvPr id="30998" name="Group 321"/>
          <p:cNvGrpSpPr>
            <a:grpSpLocks/>
          </p:cNvGrpSpPr>
          <p:nvPr/>
        </p:nvGrpSpPr>
        <p:grpSpPr bwMode="auto">
          <a:xfrm>
            <a:off x="4284663" y="1844675"/>
            <a:ext cx="1368425" cy="1512888"/>
            <a:chOff x="2245" y="1252"/>
            <a:chExt cx="862" cy="953"/>
          </a:xfrm>
        </p:grpSpPr>
        <p:grpSp>
          <p:nvGrpSpPr>
            <p:cNvPr id="38939" name="Group 316"/>
            <p:cNvGrpSpPr>
              <a:grpSpLocks/>
            </p:cNvGrpSpPr>
            <p:nvPr/>
          </p:nvGrpSpPr>
          <p:grpSpPr bwMode="auto">
            <a:xfrm>
              <a:off x="2245" y="1252"/>
              <a:ext cx="862" cy="953"/>
              <a:chOff x="2381" y="1434"/>
              <a:chExt cx="862" cy="953"/>
            </a:xfrm>
          </p:grpSpPr>
          <p:grpSp>
            <p:nvGrpSpPr>
              <p:cNvPr id="38943" name="Group 315"/>
              <p:cNvGrpSpPr>
                <a:grpSpLocks/>
              </p:cNvGrpSpPr>
              <p:nvPr/>
            </p:nvGrpSpPr>
            <p:grpSpPr bwMode="auto">
              <a:xfrm>
                <a:off x="2381" y="1434"/>
                <a:ext cx="862" cy="953"/>
                <a:chOff x="2381" y="1434"/>
                <a:chExt cx="862" cy="953"/>
              </a:xfrm>
            </p:grpSpPr>
            <p:grpSp>
              <p:nvGrpSpPr>
                <p:cNvPr id="38948" name="Group 314"/>
                <p:cNvGrpSpPr>
                  <a:grpSpLocks/>
                </p:cNvGrpSpPr>
                <p:nvPr/>
              </p:nvGrpSpPr>
              <p:grpSpPr bwMode="auto">
                <a:xfrm>
                  <a:off x="2381" y="1434"/>
                  <a:ext cx="862" cy="953"/>
                  <a:chOff x="2381" y="1434"/>
                  <a:chExt cx="862" cy="953"/>
                </a:xfrm>
              </p:grpSpPr>
              <p:sp>
                <p:nvSpPr>
                  <p:cNvPr id="38957" name="AutoShape 5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1434"/>
                    <a:ext cx="862" cy="953"/>
                  </a:xfrm>
                  <a:prstGeom prst="can">
                    <a:avLst>
                      <a:gd name="adj" fmla="val 27639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grpSp>
                <p:nvGrpSpPr>
                  <p:cNvPr id="38958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2381" y="2046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9002" name="AutoShape 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9003" name="Rectangl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9004" name="Oval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59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2835" y="1728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99" name="AutoShape 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9000" name="Rectangle 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9001" name="Oval 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0" name="Group 140"/>
                  <p:cNvGrpSpPr>
                    <a:grpSpLocks/>
                  </p:cNvGrpSpPr>
                  <p:nvPr/>
                </p:nvGrpSpPr>
                <p:grpSpPr bwMode="auto">
                  <a:xfrm>
                    <a:off x="2472" y="1842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96" name="AutoShape 1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97" name="Rectangle 1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98" name="Oval 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1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2653" y="1864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93" name="AutoShape 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94" name="Rectangle 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95" name="Oval 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2" name="Group 148"/>
                  <p:cNvGrpSpPr>
                    <a:grpSpLocks/>
                  </p:cNvGrpSpPr>
                  <p:nvPr/>
                </p:nvGrpSpPr>
                <p:grpSpPr bwMode="auto">
                  <a:xfrm>
                    <a:off x="2608" y="1728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90" name="AutoShap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91" name="Rectangle 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92" name="Oval 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3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2381" y="1661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87" name="AutoShape 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88" name="Rectangle 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89" name="Oval 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4" name="Group 156"/>
                  <p:cNvGrpSpPr>
                    <a:grpSpLocks/>
                  </p:cNvGrpSpPr>
                  <p:nvPr/>
                </p:nvGrpSpPr>
                <p:grpSpPr bwMode="auto">
                  <a:xfrm>
                    <a:off x="2608" y="2227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84" name="AutoShape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85" name="Rectangle 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86" name="Oval 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5" name="Group 164"/>
                  <p:cNvGrpSpPr>
                    <a:grpSpLocks/>
                  </p:cNvGrpSpPr>
                  <p:nvPr/>
                </p:nvGrpSpPr>
                <p:grpSpPr bwMode="auto">
                  <a:xfrm>
                    <a:off x="2971" y="2046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81" name="AutoShape 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82" name="Rectangle 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83" name="Oval 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6" name="Group 168"/>
                  <p:cNvGrpSpPr>
                    <a:grpSpLocks/>
                  </p:cNvGrpSpPr>
                  <p:nvPr/>
                </p:nvGrpSpPr>
                <p:grpSpPr bwMode="auto">
                  <a:xfrm>
                    <a:off x="2971" y="1819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78" name="AutoShape 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79" name="Rectangle 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80" name="Oval 1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7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2744" y="2046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75" name="AutoShape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76" name="Rectangle 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77" name="Oval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8" name="Group 246"/>
                  <p:cNvGrpSpPr>
                    <a:grpSpLocks/>
                  </p:cNvGrpSpPr>
                  <p:nvPr/>
                </p:nvGrpSpPr>
                <p:grpSpPr bwMode="auto">
                  <a:xfrm>
                    <a:off x="3016" y="2182"/>
                    <a:ext cx="227" cy="159"/>
                    <a:chOff x="1383" y="3203"/>
                    <a:chExt cx="227" cy="159"/>
                  </a:xfrm>
                </p:grpSpPr>
                <p:sp>
                  <p:nvSpPr>
                    <p:cNvPr id="38972" name="AutoShap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3294"/>
                      <a:ext cx="68" cy="6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5A1AE8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73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29" y="3203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74" name="Oval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3249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grpSp>
                <p:nvGrpSpPr>
                  <p:cNvPr id="38969" name="Group 250"/>
                  <p:cNvGrpSpPr>
                    <a:grpSpLocks/>
                  </p:cNvGrpSpPr>
                  <p:nvPr/>
                </p:nvGrpSpPr>
                <p:grpSpPr bwMode="auto">
                  <a:xfrm>
                    <a:off x="2426" y="2227"/>
                    <a:ext cx="181" cy="137"/>
                    <a:chOff x="2745" y="3249"/>
                    <a:chExt cx="181" cy="137"/>
                  </a:xfrm>
                </p:grpSpPr>
                <p:sp>
                  <p:nvSpPr>
                    <p:cNvPr id="38970" name="Rectangle 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45" y="3249"/>
                      <a:ext cx="90" cy="91"/>
                    </a:xfrm>
                    <a:prstGeom prst="rect">
                      <a:avLst/>
                    </a:prstGeom>
                    <a:solidFill>
                      <a:srgbClr val="FF33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38971" name="Oval 2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35" y="3295"/>
                      <a:ext cx="91" cy="91"/>
                    </a:xfrm>
                    <a:prstGeom prst="ellipse">
                      <a:avLst/>
                    </a:prstGeom>
                    <a:solidFill>
                      <a:srgbClr val="EEFDA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</p:grpSp>
            <p:grpSp>
              <p:nvGrpSpPr>
                <p:cNvPr id="38949" name="Group 111"/>
                <p:cNvGrpSpPr>
                  <a:grpSpLocks/>
                </p:cNvGrpSpPr>
                <p:nvPr/>
              </p:nvGrpSpPr>
              <p:grpSpPr bwMode="auto">
                <a:xfrm>
                  <a:off x="2880" y="1888"/>
                  <a:ext cx="227" cy="159"/>
                  <a:chOff x="1383" y="3203"/>
                  <a:chExt cx="227" cy="159"/>
                </a:xfrm>
              </p:grpSpPr>
              <p:sp>
                <p:nvSpPr>
                  <p:cNvPr id="38954" name="AutoShape 112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294"/>
                    <a:ext cx="68" cy="6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5A1AE8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38955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1429" y="3203"/>
                    <a:ext cx="90" cy="91"/>
                  </a:xfrm>
                  <a:prstGeom prst="rect">
                    <a:avLst/>
                  </a:prstGeom>
                  <a:solidFill>
                    <a:srgbClr val="FF33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38956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1519" y="3249"/>
                    <a:ext cx="91" cy="91"/>
                  </a:xfrm>
                  <a:prstGeom prst="ellipse">
                    <a:avLst/>
                  </a:prstGeom>
                  <a:solidFill>
                    <a:srgbClr val="EEFDA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grpSp>
              <p:nvGrpSpPr>
                <p:cNvPr id="38950" name="Group 117"/>
                <p:cNvGrpSpPr>
                  <a:grpSpLocks/>
                </p:cNvGrpSpPr>
                <p:nvPr/>
              </p:nvGrpSpPr>
              <p:grpSpPr bwMode="auto">
                <a:xfrm>
                  <a:off x="2562" y="2024"/>
                  <a:ext cx="227" cy="159"/>
                  <a:chOff x="1383" y="3203"/>
                  <a:chExt cx="227" cy="159"/>
                </a:xfrm>
              </p:grpSpPr>
              <p:sp>
                <p:nvSpPr>
                  <p:cNvPr id="38951" name="AutoShape 118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294"/>
                    <a:ext cx="68" cy="6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5A1AE8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38952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1429" y="3203"/>
                    <a:ext cx="90" cy="91"/>
                  </a:xfrm>
                  <a:prstGeom prst="rect">
                    <a:avLst/>
                  </a:prstGeom>
                  <a:solidFill>
                    <a:srgbClr val="FF33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38953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1519" y="3249"/>
                    <a:ext cx="91" cy="91"/>
                  </a:xfrm>
                  <a:prstGeom prst="ellipse">
                    <a:avLst/>
                  </a:prstGeom>
                  <a:solidFill>
                    <a:srgbClr val="EEFDA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</p:grpSp>
          <p:grpSp>
            <p:nvGrpSpPr>
              <p:cNvPr id="38944" name="Group 160"/>
              <p:cNvGrpSpPr>
                <a:grpSpLocks/>
              </p:cNvGrpSpPr>
              <p:nvPr/>
            </p:nvGrpSpPr>
            <p:grpSpPr bwMode="auto">
              <a:xfrm>
                <a:off x="2835" y="2217"/>
                <a:ext cx="227" cy="159"/>
                <a:chOff x="1383" y="3203"/>
                <a:chExt cx="227" cy="159"/>
              </a:xfrm>
            </p:grpSpPr>
            <p:sp>
              <p:nvSpPr>
                <p:cNvPr id="38945" name="AutoShape 161"/>
                <p:cNvSpPr>
                  <a:spLocks noChangeArrowheads="1"/>
                </p:cNvSpPr>
                <p:nvPr/>
              </p:nvSpPr>
              <p:spPr bwMode="auto">
                <a:xfrm>
                  <a:off x="1383" y="3294"/>
                  <a:ext cx="68" cy="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5A1AE8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38946" name="Rectangle 162"/>
                <p:cNvSpPr>
                  <a:spLocks noChangeArrowheads="1"/>
                </p:cNvSpPr>
                <p:nvPr/>
              </p:nvSpPr>
              <p:spPr bwMode="auto">
                <a:xfrm>
                  <a:off x="1429" y="3203"/>
                  <a:ext cx="90" cy="91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38947" name="Oval 163"/>
                <p:cNvSpPr>
                  <a:spLocks noChangeArrowheads="1"/>
                </p:cNvSpPr>
                <p:nvPr/>
              </p:nvSpPr>
              <p:spPr bwMode="auto">
                <a:xfrm>
                  <a:off x="1519" y="3249"/>
                  <a:ext cx="91" cy="91"/>
                </a:xfrm>
                <a:prstGeom prst="ellipse">
                  <a:avLst/>
                </a:prstGeom>
                <a:solidFill>
                  <a:srgbClr val="EEFDA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</p:grpSp>
        <p:sp>
          <p:nvSpPr>
            <p:cNvPr id="38940" name="AutoShape 318"/>
            <p:cNvSpPr>
              <a:spLocks noChangeArrowheads="1"/>
            </p:cNvSpPr>
            <p:nvPr/>
          </p:nvSpPr>
          <p:spPr bwMode="auto">
            <a:xfrm>
              <a:off x="2971" y="1480"/>
              <a:ext cx="68" cy="68"/>
            </a:xfrm>
            <a:prstGeom prst="triangle">
              <a:avLst>
                <a:gd name="adj" fmla="val 50000"/>
              </a:avLst>
            </a:prstGeom>
            <a:solidFill>
              <a:srgbClr val="5A1AE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8941" name="Rectangle 319"/>
            <p:cNvSpPr>
              <a:spLocks noChangeArrowheads="1"/>
            </p:cNvSpPr>
            <p:nvPr/>
          </p:nvSpPr>
          <p:spPr bwMode="auto">
            <a:xfrm>
              <a:off x="3016" y="1797"/>
              <a:ext cx="90" cy="91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38942" name="Oval 320"/>
            <p:cNvSpPr>
              <a:spLocks noChangeArrowheads="1"/>
            </p:cNvSpPr>
            <p:nvPr/>
          </p:nvSpPr>
          <p:spPr bwMode="auto">
            <a:xfrm>
              <a:off x="2971" y="1570"/>
              <a:ext cx="91" cy="91"/>
            </a:xfrm>
            <a:prstGeom prst="ellipse">
              <a:avLst/>
            </a:prstGeom>
            <a:solidFill>
              <a:srgbClr val="EEFDA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</p:grpSp>
      <p:grpSp>
        <p:nvGrpSpPr>
          <p:cNvPr id="30729" name="Group 341"/>
          <p:cNvGrpSpPr>
            <a:grpSpLocks/>
          </p:cNvGrpSpPr>
          <p:nvPr/>
        </p:nvGrpSpPr>
        <p:grpSpPr bwMode="auto">
          <a:xfrm>
            <a:off x="8101013" y="4005263"/>
            <a:ext cx="719137" cy="503237"/>
            <a:chOff x="5103" y="2523"/>
            <a:chExt cx="453" cy="317"/>
          </a:xfrm>
        </p:grpSpPr>
        <p:sp>
          <p:nvSpPr>
            <p:cNvPr id="38937" name="Line 326"/>
            <p:cNvSpPr>
              <a:spLocks noChangeShapeType="1"/>
            </p:cNvSpPr>
            <p:nvPr/>
          </p:nvSpPr>
          <p:spPr bwMode="auto">
            <a:xfrm>
              <a:off x="5103" y="2523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8" name="Text Box 327"/>
            <p:cNvSpPr txBox="1">
              <a:spLocks noChangeArrowheads="1"/>
            </p:cNvSpPr>
            <p:nvPr/>
          </p:nvSpPr>
          <p:spPr bwMode="auto">
            <a:xfrm>
              <a:off x="5193" y="2568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/>
                <a:t>D</a:t>
              </a:r>
              <a:endParaRPr lang="es-ES"/>
            </a:p>
          </p:txBody>
        </p:sp>
      </p:grpSp>
      <p:sp>
        <p:nvSpPr>
          <p:cNvPr id="38926" name="Text Box 328"/>
          <p:cNvSpPr txBox="1">
            <a:spLocks noChangeArrowheads="1"/>
          </p:cNvSpPr>
          <p:nvPr/>
        </p:nvSpPr>
        <p:spPr bwMode="auto">
          <a:xfrm>
            <a:off x="1187450" y="5084763"/>
            <a:ext cx="496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grpSp>
        <p:nvGrpSpPr>
          <p:cNvPr id="30730" name="Group 340"/>
          <p:cNvGrpSpPr>
            <a:grpSpLocks/>
          </p:cNvGrpSpPr>
          <p:nvPr/>
        </p:nvGrpSpPr>
        <p:grpSpPr bwMode="auto">
          <a:xfrm>
            <a:off x="827088" y="4508500"/>
            <a:ext cx="5832475" cy="1016000"/>
            <a:chOff x="521" y="2840"/>
            <a:chExt cx="3674" cy="640"/>
          </a:xfrm>
        </p:grpSpPr>
        <p:sp>
          <p:nvSpPr>
            <p:cNvPr id="38928" name="Text Box 330"/>
            <p:cNvSpPr txBox="1">
              <a:spLocks noChangeArrowheads="1"/>
            </p:cNvSpPr>
            <p:nvPr/>
          </p:nvSpPr>
          <p:spPr bwMode="auto">
            <a:xfrm>
              <a:off x="521" y="2973"/>
              <a:ext cx="16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Actividad </a:t>
              </a:r>
            </a:p>
            <a:p>
              <a:r>
                <a:rPr lang="es-ES" b="1"/>
                <a:t>específica</a:t>
              </a:r>
              <a:endParaRPr lang="es-ES"/>
            </a:p>
          </p:txBody>
        </p:sp>
        <p:sp>
          <p:nvSpPr>
            <p:cNvPr id="38929" name="Text Box 331"/>
            <p:cNvSpPr txBox="1">
              <a:spLocks noChangeArrowheads="1"/>
            </p:cNvSpPr>
            <p:nvPr/>
          </p:nvSpPr>
          <p:spPr bwMode="auto">
            <a:xfrm>
              <a:off x="1655" y="2840"/>
              <a:ext cx="54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U.I.E.</a:t>
              </a:r>
              <a:endParaRPr lang="es-ES"/>
            </a:p>
          </p:txBody>
        </p:sp>
        <p:sp>
          <p:nvSpPr>
            <p:cNvPr id="38930" name="Text Box 332"/>
            <p:cNvSpPr txBox="1">
              <a:spLocks noChangeArrowheads="1"/>
            </p:cNvSpPr>
            <p:nvPr/>
          </p:nvSpPr>
          <p:spPr bwMode="auto">
            <a:xfrm>
              <a:off x="1429" y="3249"/>
              <a:ext cx="1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/>
                <a:t>mgr de proteína</a:t>
              </a:r>
              <a:endParaRPr lang="es-ES"/>
            </a:p>
          </p:txBody>
        </p:sp>
        <p:sp>
          <p:nvSpPr>
            <p:cNvPr id="38931" name="Line 333"/>
            <p:cNvSpPr>
              <a:spLocks noChangeShapeType="1"/>
            </p:cNvSpPr>
            <p:nvPr/>
          </p:nvSpPr>
          <p:spPr bwMode="auto">
            <a:xfrm>
              <a:off x="1519" y="3203"/>
              <a:ext cx="9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2" name="Text Box 334"/>
            <p:cNvSpPr txBox="1">
              <a:spLocks noChangeArrowheads="1"/>
            </p:cNvSpPr>
            <p:nvPr/>
          </p:nvSpPr>
          <p:spPr bwMode="auto">
            <a:xfrm>
              <a:off x="1338" y="3067"/>
              <a:ext cx="18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=</a:t>
              </a:r>
            </a:p>
          </p:txBody>
        </p:sp>
        <p:sp>
          <p:nvSpPr>
            <p:cNvPr id="38933" name="Text Box 336"/>
            <p:cNvSpPr txBox="1">
              <a:spLocks noChangeArrowheads="1"/>
            </p:cNvSpPr>
            <p:nvPr/>
          </p:nvSpPr>
          <p:spPr bwMode="auto">
            <a:xfrm>
              <a:off x="2562" y="3067"/>
              <a:ext cx="18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/>
                <a:t>=</a:t>
              </a:r>
            </a:p>
          </p:txBody>
        </p:sp>
        <p:sp>
          <p:nvSpPr>
            <p:cNvPr id="38934" name="Text Box 337"/>
            <p:cNvSpPr txBox="1">
              <a:spLocks noChangeArrowheads="1"/>
            </p:cNvSpPr>
            <p:nvPr/>
          </p:nvSpPr>
          <p:spPr bwMode="auto">
            <a:xfrm>
              <a:off x="2789" y="2882"/>
              <a:ext cx="13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Activ. Enzimática</a:t>
              </a:r>
            </a:p>
          </p:txBody>
        </p:sp>
        <p:sp>
          <p:nvSpPr>
            <p:cNvPr id="38935" name="Line 338"/>
            <p:cNvSpPr>
              <a:spLocks noChangeShapeType="1"/>
            </p:cNvSpPr>
            <p:nvPr/>
          </p:nvSpPr>
          <p:spPr bwMode="auto">
            <a:xfrm>
              <a:off x="2789" y="3158"/>
              <a:ext cx="140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6" name="Text Box 339"/>
            <p:cNvSpPr txBox="1">
              <a:spLocks noChangeArrowheads="1"/>
            </p:cNvSpPr>
            <p:nvPr/>
          </p:nvSpPr>
          <p:spPr bwMode="auto">
            <a:xfrm>
              <a:off x="2971" y="3249"/>
              <a:ext cx="9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Prot. totales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3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0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307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71406" y="-24"/>
            <a:ext cx="8964612" cy="857256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tx1"/>
                </a:solidFill>
              </a:rPr>
              <a:t>Factores que afectan la actividad enzimática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928688" y="1500188"/>
            <a:ext cx="7427912" cy="4525962"/>
          </a:xfrm>
          <a:solidFill>
            <a:schemeClr val="bg1">
              <a:lumMod val="85000"/>
            </a:schemeClr>
          </a:solidFill>
          <a:ln>
            <a:solidFill>
              <a:srgbClr val="5A1AE8"/>
            </a:solidFill>
          </a:ln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ES" sz="2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pH</a:t>
            </a:r>
            <a:endParaRPr lang="es-ES" sz="2800" dirty="0" smtClean="0"/>
          </a:p>
          <a:p>
            <a:pPr marL="365760" indent="-256032" fontAlgn="auto">
              <a:spcAft>
                <a:spcPts val="0"/>
              </a:spcAft>
              <a:buFontTx/>
              <a:buNone/>
              <a:defRPr/>
            </a:pPr>
            <a:endParaRPr lang="es-ES" sz="2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Temperatura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ES" sz="2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Concentración de Enzima</a:t>
            </a:r>
          </a:p>
          <a:p>
            <a:pPr marL="365760" indent="-256032" fontAlgn="auto">
              <a:spcAft>
                <a:spcPts val="0"/>
              </a:spcAft>
              <a:buFontTx/>
              <a:buNone/>
              <a:defRPr/>
            </a:pPr>
            <a:endParaRPr lang="es-ES" sz="2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Concentración de Sustrato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8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4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48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86800" cy="1143000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dirty="0" smtClean="0">
                <a:solidFill>
                  <a:schemeClr val="bg1"/>
                </a:solidFill>
              </a:rPr>
              <a:t>Influencia del pH sobre la actividad enzimática</a:t>
            </a:r>
          </a:p>
        </p:txBody>
      </p:sp>
      <p:sp>
        <p:nvSpPr>
          <p:cNvPr id="49155" name="Line 5"/>
          <p:cNvSpPr>
            <a:spLocks noChangeShapeType="1"/>
          </p:cNvSpPr>
          <p:nvPr/>
        </p:nvSpPr>
        <p:spPr bwMode="auto">
          <a:xfrm>
            <a:off x="2819400" y="5097463"/>
            <a:ext cx="4752975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9156" name="Line 6"/>
          <p:cNvSpPr>
            <a:spLocks noChangeShapeType="1"/>
          </p:cNvSpPr>
          <p:nvPr/>
        </p:nvSpPr>
        <p:spPr bwMode="auto">
          <a:xfrm>
            <a:off x="2819400" y="2000250"/>
            <a:ext cx="0" cy="30607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7" name="Freeform 7"/>
          <p:cNvSpPr>
            <a:spLocks/>
          </p:cNvSpPr>
          <p:nvPr/>
        </p:nvSpPr>
        <p:spPr bwMode="auto">
          <a:xfrm>
            <a:off x="3059113" y="2205038"/>
            <a:ext cx="2743200" cy="2938474"/>
          </a:xfrm>
          <a:custGeom>
            <a:avLst/>
            <a:gdLst>
              <a:gd name="T0" fmla="*/ 0 w 1728"/>
              <a:gd name="T1" fmla="*/ 2517775 h 1586"/>
              <a:gd name="T2" fmla="*/ 438150 w 1728"/>
              <a:gd name="T3" fmla="*/ 1241425 h 1586"/>
              <a:gd name="T4" fmla="*/ 1104900 w 1728"/>
              <a:gd name="T5" fmla="*/ 155575 h 1586"/>
              <a:gd name="T6" fmla="*/ 1771650 w 1728"/>
              <a:gd name="T7" fmla="*/ 307975 h 1586"/>
              <a:gd name="T8" fmla="*/ 2419350 w 1728"/>
              <a:gd name="T9" fmla="*/ 1508125 h 1586"/>
              <a:gd name="T10" fmla="*/ 2743200 w 1728"/>
              <a:gd name="T11" fmla="*/ 2384425 h 15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28"/>
              <a:gd name="T19" fmla="*/ 0 h 1586"/>
              <a:gd name="T20" fmla="*/ 1728 w 1728"/>
              <a:gd name="T21" fmla="*/ 1586 h 158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28" h="1586">
                <a:moveTo>
                  <a:pt x="0" y="1586"/>
                </a:moveTo>
                <a:cubicBezTo>
                  <a:pt x="46" y="1452"/>
                  <a:pt x="160" y="1030"/>
                  <a:pt x="276" y="782"/>
                </a:cubicBezTo>
                <a:cubicBezTo>
                  <a:pt x="392" y="534"/>
                  <a:pt x="556" y="196"/>
                  <a:pt x="696" y="98"/>
                </a:cubicBezTo>
                <a:cubicBezTo>
                  <a:pt x="836" y="0"/>
                  <a:pt x="978" y="52"/>
                  <a:pt x="1116" y="194"/>
                </a:cubicBezTo>
                <a:cubicBezTo>
                  <a:pt x="1254" y="336"/>
                  <a:pt x="1422" y="732"/>
                  <a:pt x="1524" y="950"/>
                </a:cubicBezTo>
                <a:cubicBezTo>
                  <a:pt x="1626" y="1168"/>
                  <a:pt x="1686" y="1387"/>
                  <a:pt x="1728" y="1502"/>
                </a:cubicBezTo>
              </a:path>
            </a:pathLst>
          </a:cu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40969" name="Text Box 19"/>
          <p:cNvSpPr txBox="1">
            <a:spLocks noChangeArrowheads="1"/>
          </p:cNvSpPr>
          <p:nvPr/>
        </p:nvSpPr>
        <p:spPr bwMode="auto">
          <a:xfrm>
            <a:off x="1128701" y="1928802"/>
            <a:ext cx="180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000" b="1" dirty="0"/>
              <a:t>Actividad enzimática</a:t>
            </a:r>
          </a:p>
        </p:txBody>
      </p:sp>
      <p:sp>
        <p:nvSpPr>
          <p:cNvPr id="40970" name="Text Box 20"/>
          <p:cNvSpPr txBox="1">
            <a:spLocks noChangeArrowheads="1"/>
          </p:cNvSpPr>
          <p:nvPr/>
        </p:nvSpPr>
        <p:spPr bwMode="auto">
          <a:xfrm>
            <a:off x="6850085" y="5103827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000" b="1" dirty="0"/>
              <a:t>pH</a:t>
            </a:r>
          </a:p>
        </p:txBody>
      </p:sp>
      <p:grpSp>
        <p:nvGrpSpPr>
          <p:cNvPr id="11" name="10 Grupo"/>
          <p:cNvGrpSpPr/>
          <p:nvPr/>
        </p:nvGrpSpPr>
        <p:grpSpPr>
          <a:xfrm>
            <a:off x="3643306" y="2349500"/>
            <a:ext cx="1714512" cy="3501898"/>
            <a:chOff x="3929058" y="2349500"/>
            <a:chExt cx="1214446" cy="3501898"/>
          </a:xfrm>
        </p:grpSpPr>
        <p:sp>
          <p:nvSpPr>
            <p:cNvPr id="49158" name="Line 8"/>
            <p:cNvSpPr>
              <a:spLocks noChangeShapeType="1"/>
            </p:cNvSpPr>
            <p:nvPr/>
          </p:nvSpPr>
          <p:spPr bwMode="auto">
            <a:xfrm>
              <a:off x="4643438" y="2349500"/>
              <a:ext cx="60325" cy="2700338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59" name="Line 9"/>
            <p:cNvSpPr>
              <a:spLocks noChangeShapeType="1"/>
            </p:cNvSpPr>
            <p:nvPr/>
          </p:nvSpPr>
          <p:spPr bwMode="auto">
            <a:xfrm>
              <a:off x="4365625" y="2360613"/>
              <a:ext cx="38100" cy="2736850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20"/>
            <p:cNvSpPr txBox="1">
              <a:spLocks noChangeArrowheads="1"/>
            </p:cNvSpPr>
            <p:nvPr/>
          </p:nvSpPr>
          <p:spPr bwMode="auto">
            <a:xfrm>
              <a:off x="3929058" y="5143512"/>
              <a:ext cx="121444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" sz="2000" b="1" dirty="0" smtClean="0"/>
                <a:t>pH óptimo</a:t>
              </a:r>
              <a:endParaRPr lang="es-ES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596" y="821369"/>
            <a:ext cx="8429684" cy="550920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En particular, los OBJETIVOS de </a:t>
            </a:r>
            <a:r>
              <a:rPr lang="en-US" sz="2400" dirty="0" err="1" smtClean="0">
                <a:latin typeface="Berlin Sans FB" pitchFamily="34" charset="0"/>
              </a:rPr>
              <a:t>este</a:t>
            </a:r>
            <a:r>
              <a:rPr lang="en-US" sz="2400" dirty="0" smtClean="0">
                <a:latin typeface="Berlin Sans FB" pitchFamily="34" charset="0"/>
              </a:rPr>
              <a:t> </a:t>
            </a:r>
            <a:r>
              <a:rPr lang="en-US" sz="2400" dirty="0" err="1" smtClean="0">
                <a:latin typeface="Berlin Sans FB" pitchFamily="34" charset="0"/>
              </a:rPr>
              <a:t>curso</a:t>
            </a:r>
            <a:r>
              <a:rPr lang="en-US" sz="2400" dirty="0" smtClean="0">
                <a:latin typeface="Berlin Sans FB" pitchFamily="34" charset="0"/>
              </a:rPr>
              <a:t> </a:t>
            </a:r>
            <a:r>
              <a:rPr lang="en-US" sz="2400" dirty="0" err="1" smtClean="0">
                <a:latin typeface="Berlin Sans FB" pitchFamily="34" charset="0"/>
              </a:rPr>
              <a:t>para</a:t>
            </a:r>
            <a:r>
              <a:rPr lang="en-US" sz="2400" dirty="0" smtClean="0">
                <a:latin typeface="Berlin Sans FB" pitchFamily="34" charset="0"/>
              </a:rPr>
              <a:t> </a:t>
            </a:r>
            <a:r>
              <a:rPr lang="en-US" sz="2400" dirty="0" err="1" smtClean="0">
                <a:latin typeface="Berlin Sans FB" pitchFamily="34" charset="0"/>
              </a:rPr>
              <a:t>las</a:t>
            </a:r>
            <a:r>
              <a:rPr lang="en-US" sz="2400" dirty="0" smtClean="0">
                <a:latin typeface="Berlin Sans FB" pitchFamily="34" charset="0"/>
              </a:rPr>
              <a:t> </a:t>
            </a:r>
            <a:r>
              <a:rPr lang="en-US" sz="2400" dirty="0" err="1" smtClean="0">
                <a:latin typeface="Berlin Sans FB" pitchFamily="34" charset="0"/>
              </a:rPr>
              <a:t>carreras</a:t>
            </a:r>
            <a:r>
              <a:rPr lang="en-US" sz="2400" dirty="0" smtClean="0">
                <a:latin typeface="Berlin Sans FB" pitchFamily="34" charset="0"/>
              </a:rPr>
              <a:t> de </a:t>
            </a:r>
            <a:r>
              <a:rPr lang="en-US" sz="2400" dirty="0" err="1" smtClean="0">
                <a:latin typeface="Berlin Sans FB" pitchFamily="34" charset="0"/>
              </a:rPr>
              <a:t>Licenciatura</a:t>
            </a:r>
            <a:r>
              <a:rPr lang="en-US" sz="2400" dirty="0" smtClean="0">
                <a:latin typeface="Berlin Sans FB" pitchFamily="34" charset="0"/>
              </a:rPr>
              <a:t> y </a:t>
            </a:r>
            <a:r>
              <a:rPr lang="en-US" sz="2400" dirty="0" err="1" smtClean="0">
                <a:latin typeface="Berlin Sans FB" pitchFamily="34" charset="0"/>
              </a:rPr>
              <a:t>Profesorado</a:t>
            </a:r>
            <a:r>
              <a:rPr lang="en-US" sz="2400" dirty="0" smtClean="0">
                <a:latin typeface="Berlin Sans FB" pitchFamily="34" charset="0"/>
              </a:rPr>
              <a:t> en </a:t>
            </a:r>
            <a:r>
              <a:rPr lang="en-US" sz="2400" dirty="0" err="1" smtClean="0">
                <a:latin typeface="Berlin Sans FB" pitchFamily="34" charset="0"/>
              </a:rPr>
              <a:t>Ciencias</a:t>
            </a:r>
            <a:r>
              <a:rPr lang="en-US" sz="2400" dirty="0" smtClean="0">
                <a:latin typeface="Berlin Sans FB" pitchFamily="34" charset="0"/>
              </a:rPr>
              <a:t> </a:t>
            </a:r>
            <a:r>
              <a:rPr lang="en-US" sz="2400" dirty="0" err="1" smtClean="0">
                <a:latin typeface="Berlin Sans FB" pitchFamily="34" charset="0"/>
              </a:rPr>
              <a:t>Biológicas</a:t>
            </a:r>
            <a:r>
              <a:rPr lang="en-US" sz="2400" dirty="0" smtClean="0">
                <a:latin typeface="Berlin Sans FB" pitchFamily="34" charset="0"/>
              </a:rPr>
              <a:t>, son:</a:t>
            </a:r>
          </a:p>
          <a:p>
            <a:endParaRPr lang="en-US" sz="2400" dirty="0" smtClean="0">
              <a:latin typeface="Berlin Sans FB" pitchFamily="34" charset="0"/>
            </a:endParaRPr>
          </a:p>
          <a:p>
            <a:pPr>
              <a:buFontTx/>
              <a:buChar char="-"/>
            </a:pPr>
            <a:r>
              <a:rPr lang="es-ES" sz="2400" dirty="0" smtClean="0">
                <a:solidFill>
                  <a:srgbClr val="0000CC"/>
                </a:solidFill>
                <a:latin typeface="Berlin Sans FB" pitchFamily="34" charset="0"/>
              </a:rPr>
              <a:t> </a:t>
            </a:r>
            <a:r>
              <a:rPr lang="es-ES" sz="2800" dirty="0" smtClean="0">
                <a:solidFill>
                  <a:srgbClr val="0000CC"/>
                </a:solidFill>
                <a:latin typeface="Berlin Sans FB" pitchFamily="34" charset="0"/>
              </a:rPr>
              <a:t>Estudiar las enzimas como herramientas de regulación, transformación y generación de energía celular. </a:t>
            </a:r>
          </a:p>
          <a:p>
            <a:endParaRPr lang="es-ES" sz="2800" dirty="0" smtClean="0">
              <a:latin typeface="Berlin Sans FB" pitchFamily="34" charset="0"/>
            </a:endParaRPr>
          </a:p>
          <a:p>
            <a:pPr>
              <a:buFontTx/>
              <a:buChar char="-"/>
            </a:pPr>
            <a:r>
              <a:rPr lang="es-ES" sz="2800" dirty="0" smtClean="0">
                <a:latin typeface="Berlin Sans FB" pitchFamily="34" charset="0"/>
              </a:rPr>
              <a:t> </a:t>
            </a:r>
            <a:r>
              <a:rPr lang="es-ES" sz="2800" dirty="0" smtClean="0">
                <a:solidFill>
                  <a:srgbClr val="0070C0"/>
                </a:solidFill>
                <a:latin typeface="Berlin Sans FB" pitchFamily="34" charset="0"/>
              </a:rPr>
              <a:t>Analizar los procesos de degradación y biosíntesis de los compuestos biológicos, teniendo en cuenta su interrelación y mecanismos de regulación. </a:t>
            </a:r>
          </a:p>
          <a:p>
            <a:endParaRPr lang="es-ES" sz="2800" dirty="0" smtClean="0">
              <a:latin typeface="Berlin Sans FB" pitchFamily="34" charset="0"/>
            </a:endParaRPr>
          </a:p>
          <a:p>
            <a:pPr>
              <a:buFontTx/>
              <a:buChar char="-"/>
            </a:pPr>
            <a:r>
              <a:rPr lang="es-ES" sz="2800" dirty="0" smtClean="0">
                <a:solidFill>
                  <a:srgbClr val="0000CC"/>
                </a:solidFill>
                <a:latin typeface="Berlin Sans FB" pitchFamily="34" charset="0"/>
              </a:rPr>
              <a:t> Integrar las distintas vías metabólicas y su relación con los mecanismos de producción y utilización de energía por parte de los seres vivos.</a:t>
            </a:r>
            <a:endParaRPr lang="en-US" sz="2800" dirty="0">
              <a:solidFill>
                <a:srgbClr val="0000CC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436" name="Object 4"/>
          <p:cNvGraphicFramePr>
            <a:graphicFrameLocks noChangeAspect="1"/>
          </p:cNvGraphicFramePr>
          <p:nvPr>
            <p:ph idx="1"/>
          </p:nvPr>
        </p:nvGraphicFramePr>
        <p:xfrm>
          <a:off x="1692275" y="2060575"/>
          <a:ext cx="5146675" cy="3868738"/>
        </p:xfrm>
        <a:graphic>
          <a:graphicData uri="http://schemas.openxmlformats.org/presentationml/2006/ole">
            <p:oleObj spid="_x0000_s3074" name="Imagen de mapa de bits" r:id="rId3" imgW="2952381" imgH="2219635" progId="PBrush">
              <p:embed/>
            </p:oleObj>
          </a:graphicData>
        </a:graphic>
      </p:graphicFrame>
      <p:sp>
        <p:nvSpPr>
          <p:cNvPr id="146437" name="Rectangle 5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tx1"/>
                </a:solidFill>
              </a:rPr>
              <a:t>Ejemplos de enzimas con </a:t>
            </a:r>
            <a:br>
              <a:rPr lang="es-ES" sz="3200" dirty="0" smtClean="0">
                <a:solidFill>
                  <a:schemeClr val="tx1"/>
                </a:solidFill>
              </a:rPr>
            </a:br>
            <a:r>
              <a:rPr lang="es-ES" sz="3200" dirty="0" smtClean="0">
                <a:solidFill>
                  <a:schemeClr val="tx1"/>
                </a:solidFill>
              </a:rPr>
              <a:t>diferentes pH óptimos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4" name="Rectangle 4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bg1"/>
                </a:solidFill>
              </a:rPr>
              <a:t>Influencia de la Temperatura sobre la actividad enzimática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070857" y="2707499"/>
            <a:ext cx="6572974" cy="3721119"/>
            <a:chOff x="642" y="1419"/>
            <a:chExt cx="3587" cy="2093"/>
          </a:xfrm>
        </p:grpSpPr>
        <p:sp>
          <p:nvSpPr>
            <p:cNvPr id="50188" name="Text Box 10"/>
            <p:cNvSpPr txBox="1">
              <a:spLocks noChangeArrowheads="1"/>
            </p:cNvSpPr>
            <p:nvPr/>
          </p:nvSpPr>
          <p:spPr bwMode="auto">
            <a:xfrm>
              <a:off x="3770" y="3203"/>
              <a:ext cx="459" cy="30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2000" b="1" dirty="0"/>
                <a:t>T(ºC)       </a:t>
              </a:r>
              <a:endParaRPr lang="es-ES" sz="2000" dirty="0"/>
            </a:p>
          </p:txBody>
        </p:sp>
        <p:sp>
          <p:nvSpPr>
            <p:cNvPr id="50189" name="Text Box 11"/>
            <p:cNvSpPr txBox="1">
              <a:spLocks noChangeArrowheads="1"/>
            </p:cNvSpPr>
            <p:nvPr/>
          </p:nvSpPr>
          <p:spPr bwMode="auto">
            <a:xfrm>
              <a:off x="642" y="1419"/>
              <a:ext cx="936" cy="40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2000" b="1" dirty="0"/>
                <a:t>Actividad</a:t>
              </a:r>
            </a:p>
            <a:p>
              <a:pPr algn="ctr"/>
              <a:r>
                <a:rPr lang="es-ES" sz="2000" b="1" dirty="0"/>
                <a:t> enzimática</a:t>
              </a:r>
            </a:p>
          </p:txBody>
        </p:sp>
        <p:grpSp>
          <p:nvGrpSpPr>
            <p:cNvPr id="50190" name="Group 17"/>
            <p:cNvGrpSpPr>
              <a:grpSpLocks/>
            </p:cNvGrpSpPr>
            <p:nvPr/>
          </p:nvGrpSpPr>
          <p:grpSpPr bwMode="auto">
            <a:xfrm>
              <a:off x="1655" y="1480"/>
              <a:ext cx="2548" cy="1643"/>
              <a:chOff x="1655" y="1479"/>
              <a:chExt cx="2548" cy="1643"/>
            </a:xfrm>
          </p:grpSpPr>
          <p:sp>
            <p:nvSpPr>
              <p:cNvPr id="50191" name="Freeform 6"/>
              <p:cNvSpPr>
                <a:spLocks/>
              </p:cNvSpPr>
              <p:nvPr/>
            </p:nvSpPr>
            <p:spPr bwMode="auto">
              <a:xfrm>
                <a:off x="1791" y="1706"/>
                <a:ext cx="1257" cy="1208"/>
              </a:xfrm>
              <a:custGeom>
                <a:avLst/>
                <a:gdLst>
                  <a:gd name="T0" fmla="*/ 0 w 1257"/>
                  <a:gd name="T1" fmla="*/ 1208 h 1208"/>
                  <a:gd name="T2" fmla="*/ 519 w 1257"/>
                  <a:gd name="T3" fmla="*/ 402 h 1208"/>
                  <a:gd name="T4" fmla="*/ 1042 w 1257"/>
                  <a:gd name="T5" fmla="*/ 9 h 1208"/>
                  <a:gd name="T6" fmla="*/ 1257 w 1257"/>
                  <a:gd name="T7" fmla="*/ 455 h 12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57"/>
                  <a:gd name="T13" fmla="*/ 0 h 1208"/>
                  <a:gd name="T14" fmla="*/ 1257 w 1257"/>
                  <a:gd name="T15" fmla="*/ 1208 h 12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57" h="1208">
                    <a:moveTo>
                      <a:pt x="0" y="1208"/>
                    </a:moveTo>
                    <a:cubicBezTo>
                      <a:pt x="86" y="1074"/>
                      <a:pt x="345" y="602"/>
                      <a:pt x="519" y="402"/>
                    </a:cubicBezTo>
                    <a:cubicBezTo>
                      <a:pt x="693" y="202"/>
                      <a:pt x="919" y="0"/>
                      <a:pt x="1042" y="9"/>
                    </a:cubicBezTo>
                    <a:cubicBezTo>
                      <a:pt x="1165" y="18"/>
                      <a:pt x="1212" y="362"/>
                      <a:pt x="1257" y="455"/>
                    </a:cubicBezTo>
                  </a:path>
                </a:pathLst>
              </a:cu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0192" name="Line 7"/>
              <p:cNvSpPr>
                <a:spLocks noChangeShapeType="1"/>
              </p:cNvSpPr>
              <p:nvPr/>
            </p:nvSpPr>
            <p:spPr bwMode="auto">
              <a:xfrm>
                <a:off x="2789" y="1745"/>
                <a:ext cx="0" cy="1315"/>
              </a:xfrm>
              <a:prstGeom prst="line">
                <a:avLst/>
              </a:prstGeom>
              <a:noFill/>
              <a:ln w="28575" cap="rnd">
                <a:solidFill>
                  <a:srgbClr val="0000CC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3" name="Line 8"/>
              <p:cNvSpPr>
                <a:spLocks noChangeShapeType="1"/>
              </p:cNvSpPr>
              <p:nvPr/>
            </p:nvSpPr>
            <p:spPr bwMode="auto">
              <a:xfrm>
                <a:off x="1657" y="1479"/>
                <a:ext cx="0" cy="1643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 type="arrow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4" name="Line 9"/>
              <p:cNvSpPr>
                <a:spLocks noChangeShapeType="1"/>
              </p:cNvSpPr>
              <p:nvPr/>
            </p:nvSpPr>
            <p:spPr bwMode="auto">
              <a:xfrm>
                <a:off x="1655" y="3114"/>
                <a:ext cx="2548" cy="0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5" name="Freeform 12"/>
              <p:cNvSpPr>
                <a:spLocks/>
              </p:cNvSpPr>
              <p:nvPr/>
            </p:nvSpPr>
            <p:spPr bwMode="auto">
              <a:xfrm>
                <a:off x="3024" y="2113"/>
                <a:ext cx="627" cy="774"/>
              </a:xfrm>
              <a:custGeom>
                <a:avLst/>
                <a:gdLst>
                  <a:gd name="T0" fmla="*/ 0 w 627"/>
                  <a:gd name="T1" fmla="*/ 0 h 774"/>
                  <a:gd name="T2" fmla="*/ 174 w 627"/>
                  <a:gd name="T3" fmla="*/ 411 h 774"/>
                  <a:gd name="T4" fmla="*/ 627 w 627"/>
                  <a:gd name="T5" fmla="*/ 774 h 774"/>
                  <a:gd name="T6" fmla="*/ 0 60000 65536"/>
                  <a:gd name="T7" fmla="*/ 0 60000 65536"/>
                  <a:gd name="T8" fmla="*/ 0 60000 65536"/>
                  <a:gd name="T9" fmla="*/ 0 w 627"/>
                  <a:gd name="T10" fmla="*/ 0 h 774"/>
                  <a:gd name="T11" fmla="*/ 627 w 627"/>
                  <a:gd name="T12" fmla="*/ 774 h 77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7" h="774">
                    <a:moveTo>
                      <a:pt x="0" y="0"/>
                    </a:moveTo>
                    <a:cubicBezTo>
                      <a:pt x="29" y="66"/>
                      <a:pt x="70" y="282"/>
                      <a:pt x="174" y="411"/>
                    </a:cubicBezTo>
                    <a:cubicBezTo>
                      <a:pt x="278" y="540"/>
                      <a:pt x="552" y="714"/>
                      <a:pt x="627" y="774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</p:grpSp>
      </p:grp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4429124" y="5786454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dirty="0">
                <a:solidFill>
                  <a:srgbClr val="FF0000"/>
                </a:solidFill>
              </a:rPr>
              <a:t>T. óptima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 rot="-805262">
            <a:off x="3276600" y="2205038"/>
            <a:ext cx="954088" cy="1584325"/>
            <a:chOff x="1870" y="1026"/>
            <a:chExt cx="601" cy="998"/>
          </a:xfrm>
        </p:grpSpPr>
        <p:sp>
          <p:nvSpPr>
            <p:cNvPr id="50185" name="AutoShape 14"/>
            <p:cNvSpPr>
              <a:spLocks noChangeArrowheads="1"/>
            </p:cNvSpPr>
            <p:nvPr/>
          </p:nvSpPr>
          <p:spPr bwMode="auto">
            <a:xfrm rot="-3716008">
              <a:off x="1700" y="1253"/>
              <a:ext cx="998" cy="544"/>
            </a:xfrm>
            <a:prstGeom prst="wedgeRoundRectCallout">
              <a:avLst>
                <a:gd name="adj1" fmla="val -74750"/>
                <a:gd name="adj2" fmla="val 44620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 b="1" dirty="0">
                  <a:solidFill>
                    <a:srgbClr val="5A1AE8"/>
                  </a:solidFill>
                </a:rPr>
                <a:t> </a:t>
              </a:r>
              <a:r>
                <a:rPr lang="es-ES" sz="1600" b="1" dirty="0">
                  <a:solidFill>
                    <a:srgbClr val="FFFF00"/>
                  </a:solidFill>
                </a:rPr>
                <a:t>actividad por     de la temperatura</a:t>
              </a:r>
            </a:p>
          </p:txBody>
        </p:sp>
        <p:sp>
          <p:nvSpPr>
            <p:cNvPr id="50186" name="Line 15"/>
            <p:cNvSpPr>
              <a:spLocks noChangeShapeType="1"/>
            </p:cNvSpPr>
            <p:nvPr/>
          </p:nvSpPr>
          <p:spPr bwMode="auto">
            <a:xfrm rot="-2319588" flipH="1" flipV="1">
              <a:off x="1870" y="1671"/>
              <a:ext cx="68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7" name="Line 19"/>
            <p:cNvSpPr>
              <a:spLocks noChangeShapeType="1"/>
            </p:cNvSpPr>
            <p:nvPr/>
          </p:nvSpPr>
          <p:spPr bwMode="auto">
            <a:xfrm rot="-2319588" flipH="1" flipV="1">
              <a:off x="2155" y="1491"/>
              <a:ext cx="45" cy="136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5795963" y="2636838"/>
            <a:ext cx="2117725" cy="858837"/>
            <a:chOff x="3496" y="1797"/>
            <a:chExt cx="1334" cy="541"/>
          </a:xfrm>
        </p:grpSpPr>
        <p:sp>
          <p:nvSpPr>
            <p:cNvPr id="50183" name="AutoShape 22"/>
            <p:cNvSpPr>
              <a:spLocks noChangeArrowheads="1"/>
            </p:cNvSpPr>
            <p:nvPr/>
          </p:nvSpPr>
          <p:spPr bwMode="auto">
            <a:xfrm rot="-1252868">
              <a:off x="3496" y="1797"/>
              <a:ext cx="1334" cy="541"/>
            </a:xfrm>
            <a:prstGeom prst="wedgeRoundRectCallout">
              <a:avLst>
                <a:gd name="adj1" fmla="val -72125"/>
                <a:gd name="adj2" fmla="val 51718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 b="1" dirty="0">
                  <a:solidFill>
                    <a:srgbClr val="FFFF00"/>
                  </a:solidFill>
                </a:rPr>
                <a:t>de temperatura provoca desnaturalización </a:t>
              </a:r>
            </a:p>
          </p:txBody>
        </p:sp>
        <p:sp>
          <p:nvSpPr>
            <p:cNvPr id="50184" name="Line 23"/>
            <p:cNvSpPr>
              <a:spLocks noChangeShapeType="1"/>
            </p:cNvSpPr>
            <p:nvPr/>
          </p:nvSpPr>
          <p:spPr bwMode="auto">
            <a:xfrm rot="143552" flipH="1" flipV="1">
              <a:off x="3560" y="2069"/>
              <a:ext cx="68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bg1"/>
                </a:solidFill>
              </a:rPr>
              <a:t>Efecto de la concentración  de enzima sobre la actividad</a:t>
            </a:r>
          </a:p>
        </p:txBody>
      </p:sp>
      <p:sp>
        <p:nvSpPr>
          <p:cNvPr id="48133" name="Line 4"/>
          <p:cNvSpPr>
            <a:spLocks noChangeShapeType="1"/>
          </p:cNvSpPr>
          <p:nvPr/>
        </p:nvSpPr>
        <p:spPr bwMode="auto">
          <a:xfrm>
            <a:off x="2051050" y="2133600"/>
            <a:ext cx="0" cy="2951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4" name="Line 5"/>
          <p:cNvSpPr>
            <a:spLocks noChangeShapeType="1"/>
          </p:cNvSpPr>
          <p:nvPr/>
        </p:nvSpPr>
        <p:spPr bwMode="auto">
          <a:xfrm>
            <a:off x="2051050" y="5084763"/>
            <a:ext cx="47529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48135" name="Line 6"/>
          <p:cNvSpPr>
            <a:spLocks noChangeShapeType="1"/>
          </p:cNvSpPr>
          <p:nvPr/>
        </p:nvSpPr>
        <p:spPr bwMode="auto">
          <a:xfrm flipV="1">
            <a:off x="2051050" y="2492375"/>
            <a:ext cx="3168650" cy="2592388"/>
          </a:xfrm>
          <a:prstGeom prst="line">
            <a:avLst/>
          </a:prstGeom>
          <a:noFill/>
          <a:ln w="28575">
            <a:solidFill>
              <a:srgbClr val="EA6A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6" name="Text Box 7"/>
          <p:cNvSpPr txBox="1">
            <a:spLocks noChangeArrowheads="1"/>
          </p:cNvSpPr>
          <p:nvPr/>
        </p:nvSpPr>
        <p:spPr bwMode="auto">
          <a:xfrm>
            <a:off x="6281753" y="5143512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dirty="0"/>
              <a:t>[E]</a:t>
            </a:r>
          </a:p>
        </p:txBody>
      </p:sp>
      <p:sp>
        <p:nvSpPr>
          <p:cNvPr id="48137" name="Text Box 8"/>
          <p:cNvSpPr txBox="1">
            <a:spLocks noChangeArrowheads="1"/>
          </p:cNvSpPr>
          <p:nvPr/>
        </p:nvSpPr>
        <p:spPr bwMode="auto">
          <a:xfrm>
            <a:off x="714348" y="2000240"/>
            <a:ext cx="12858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dirty="0" err="1" smtClean="0"/>
              <a:t>Act</a:t>
            </a:r>
            <a:r>
              <a:rPr lang="es-ES" sz="2000" b="1" dirty="0" smtClean="0"/>
              <a:t>. </a:t>
            </a:r>
            <a:r>
              <a:rPr lang="es-ES" sz="2000" b="1" dirty="0" err="1" smtClean="0"/>
              <a:t>Enz</a:t>
            </a:r>
            <a:r>
              <a:rPr lang="es-ES" sz="2000" b="1" dirty="0" smtClean="0"/>
              <a:t>. o </a:t>
            </a:r>
            <a:r>
              <a:rPr lang="es-ES" sz="2000" b="1" dirty="0" err="1" smtClean="0"/>
              <a:t>V</a:t>
            </a:r>
            <a:r>
              <a:rPr lang="es-ES" sz="2000" b="1" baseline="-25000" dirty="0" err="1" smtClean="0"/>
              <a:t>o</a:t>
            </a:r>
            <a:endParaRPr lang="es-ES" sz="2000" b="1" baseline="-25000" dirty="0"/>
          </a:p>
        </p:txBody>
      </p: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4286250" y="3500438"/>
            <a:ext cx="4321175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bg1"/>
                </a:solidFill>
              </a:rPr>
              <a:t>Concentración </a:t>
            </a:r>
            <a:r>
              <a:rPr lang="es-ES" sz="2000" b="1" dirty="0" err="1">
                <a:solidFill>
                  <a:schemeClr val="bg1"/>
                </a:solidFill>
              </a:rPr>
              <a:t>saturante</a:t>
            </a:r>
            <a:r>
              <a:rPr lang="es-ES" sz="2000" b="1" dirty="0">
                <a:solidFill>
                  <a:schemeClr val="bg1"/>
                </a:solidFill>
              </a:rPr>
              <a:t> de sustrato, </a:t>
            </a:r>
            <a:r>
              <a:rPr lang="es-ES" sz="2000" b="1" dirty="0" smtClean="0">
                <a:solidFill>
                  <a:schemeClr val="bg1"/>
                </a:solidFill>
              </a:rPr>
              <a:t>y a pH </a:t>
            </a:r>
            <a:r>
              <a:rPr lang="es-ES" sz="2000" b="1" dirty="0" err="1" smtClean="0">
                <a:solidFill>
                  <a:schemeClr val="bg1"/>
                </a:solidFill>
              </a:rPr>
              <a:t>yT</a:t>
            </a:r>
            <a:r>
              <a:rPr lang="es-ES" sz="2000" b="1" dirty="0" smtClean="0">
                <a:solidFill>
                  <a:schemeClr val="bg1"/>
                </a:solidFill>
              </a:rPr>
              <a:t> constantes</a:t>
            </a:r>
            <a:endParaRPr lang="es-E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9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12 Grupo"/>
          <p:cNvGrpSpPr/>
          <p:nvPr/>
        </p:nvGrpSpPr>
        <p:grpSpPr>
          <a:xfrm>
            <a:off x="1017588" y="1557338"/>
            <a:ext cx="7054874" cy="5300662"/>
            <a:chOff x="1017588" y="1557338"/>
            <a:chExt cx="7054874" cy="5300662"/>
          </a:xfrm>
        </p:grpSpPr>
        <p:sp>
          <p:nvSpPr>
            <p:cNvPr id="41987" name="Text Box 4"/>
            <p:cNvSpPr txBox="1">
              <a:spLocks noChangeArrowheads="1"/>
            </p:cNvSpPr>
            <p:nvPr/>
          </p:nvSpPr>
          <p:spPr bwMode="auto">
            <a:xfrm>
              <a:off x="1017588" y="2997200"/>
              <a:ext cx="45878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endParaRPr lang="es-ES_tradnl"/>
            </a:p>
          </p:txBody>
        </p:sp>
        <p:grpSp>
          <p:nvGrpSpPr>
            <p:cNvPr id="2" name="Group 9"/>
            <p:cNvGrpSpPr>
              <a:grpSpLocks/>
            </p:cNvGrpSpPr>
            <p:nvPr/>
          </p:nvGrpSpPr>
          <p:grpSpPr bwMode="auto">
            <a:xfrm>
              <a:off x="1087462" y="1557338"/>
              <a:ext cx="6985000" cy="5300662"/>
              <a:chOff x="249" y="981"/>
              <a:chExt cx="4400" cy="3339"/>
            </a:xfrm>
          </p:grpSpPr>
          <p:pic>
            <p:nvPicPr>
              <p:cNvPr id="41991" name="Picture 3" descr="fi11p15"/>
              <p:cNvPicPr>
                <a:picLocks noChangeAspect="1" noChangeArrowheads="1"/>
              </p:cNvPicPr>
              <p:nvPr/>
            </p:nvPicPr>
            <p:blipFill>
              <a:blip r:embed="rId2">
                <a:lum contrast="12000"/>
              </a:blip>
              <a:srcRect l="20406" r="16310" b="6984"/>
              <a:stretch>
                <a:fillRect/>
              </a:stretch>
            </p:blipFill>
            <p:spPr bwMode="auto">
              <a:xfrm>
                <a:off x="249" y="981"/>
                <a:ext cx="4400" cy="3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992" name="Text Box 5"/>
              <p:cNvSpPr txBox="1">
                <a:spLocks noChangeArrowheads="1"/>
              </p:cNvSpPr>
              <p:nvPr/>
            </p:nvSpPr>
            <p:spPr bwMode="auto">
              <a:xfrm>
                <a:off x="249" y="1253"/>
                <a:ext cx="31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600" b="1"/>
                  <a:t>Vo</a:t>
                </a:r>
              </a:p>
            </p:txBody>
          </p:sp>
          <p:sp>
            <p:nvSpPr>
              <p:cNvPr id="41993" name="Text Box 6"/>
              <p:cNvSpPr txBox="1">
                <a:spLocks noChangeArrowheads="1"/>
              </p:cNvSpPr>
              <p:nvPr/>
            </p:nvSpPr>
            <p:spPr bwMode="auto">
              <a:xfrm>
                <a:off x="4014" y="4089"/>
                <a:ext cx="45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[S]</a:t>
                </a:r>
              </a:p>
            </p:txBody>
          </p:sp>
        </p:grp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4113237" y="4076700"/>
              <a:ext cx="3959225" cy="14398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AR"/>
                <a:t>Leonor Michaelis y Maud Menten</a:t>
              </a:r>
              <a:endParaRPr lang="es-MX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1071538" y="1571612"/>
              <a:ext cx="4942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Vo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474918" y="6386476"/>
              <a:ext cx="5261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[S]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2800" dirty="0" smtClean="0">
                <a:solidFill>
                  <a:schemeClr val="bg1"/>
                </a:solidFill>
              </a:rPr>
              <a:t>VARIACION DE LA VELOCIDAD DE REACCION CON LA CONCENTRACION DE SUSTRATO</a:t>
            </a:r>
          </a:p>
        </p:txBody>
      </p:sp>
      <p:pic>
        <p:nvPicPr>
          <p:cNvPr id="163847" name="Picture 7" descr="Equation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4000" contrast="32000"/>
          </a:blip>
          <a:srcRect/>
          <a:stretch>
            <a:fillRect/>
          </a:stretch>
        </p:blipFill>
        <p:spPr>
          <a:xfrm>
            <a:off x="5940425" y="1628775"/>
            <a:ext cx="2736850" cy="7826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96" name="Object 28"/>
          <p:cNvGraphicFramePr>
            <a:graphicFrameLocks noChangeAspect="1"/>
          </p:cNvGraphicFramePr>
          <p:nvPr>
            <p:ph sz="half" idx="2"/>
          </p:nvPr>
        </p:nvGraphicFramePr>
        <p:xfrm>
          <a:off x="3960813" y="1928813"/>
          <a:ext cx="5040312" cy="4032250"/>
        </p:xfrm>
        <a:graphic>
          <a:graphicData uri="http://schemas.openxmlformats.org/presentationml/2006/ole">
            <p:oleObj spid="_x0000_s1026" name="Imagen de mapa de bits" r:id="rId3" imgW="2857899" imgH="2285714" progId="PBrush">
              <p:embed/>
            </p:oleObj>
          </a:graphicData>
        </a:graphic>
      </p:graphicFrame>
      <p:sp>
        <p:nvSpPr>
          <p:cNvPr id="7188" name="Rectangle 20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dirty="0" smtClean="0">
                <a:solidFill>
                  <a:schemeClr val="bg1"/>
                </a:solidFill>
              </a:rPr>
              <a:t>GRÁFICA DOBLE RECÍPROCA O DE</a:t>
            </a:r>
            <a:br>
              <a:rPr lang="es-ES" sz="2800" dirty="0" smtClean="0">
                <a:solidFill>
                  <a:schemeClr val="bg1"/>
                </a:solidFill>
              </a:rPr>
            </a:br>
            <a:r>
              <a:rPr lang="es-ES" sz="2800" dirty="0" smtClean="0">
                <a:solidFill>
                  <a:schemeClr val="bg1"/>
                </a:solidFill>
              </a:rPr>
              <a:t> LINEWEAVER-BURK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214313" y="3857625"/>
            <a:ext cx="4032250" cy="5286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</a:rPr>
              <a:t>Pendiente= K</a:t>
            </a:r>
            <a:r>
              <a:rPr lang="es-ES" sz="2800" b="1" baseline="-25000" dirty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es-ES" sz="2800" b="1" dirty="0" err="1">
                <a:solidFill>
                  <a:schemeClr val="accent2">
                    <a:lumMod val="75000"/>
                  </a:schemeClr>
                </a:solidFill>
              </a:rPr>
              <a:t>V</a:t>
            </a:r>
            <a:r>
              <a:rPr lang="es-ES" sz="2800" b="1" baseline="-25000" dirty="0" err="1">
                <a:solidFill>
                  <a:schemeClr val="accent2">
                    <a:lumMod val="75000"/>
                  </a:schemeClr>
                </a:solidFill>
              </a:rPr>
              <a:t>máx</a:t>
            </a:r>
            <a:endParaRPr lang="es-ES" sz="2800" b="1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29" name="Text Box 26"/>
          <p:cNvSpPr txBox="1">
            <a:spLocks noChangeArrowheads="1"/>
          </p:cNvSpPr>
          <p:nvPr/>
        </p:nvSpPr>
        <p:spPr bwMode="auto">
          <a:xfrm>
            <a:off x="395288" y="5805488"/>
            <a:ext cx="316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0" y="5357813"/>
            <a:ext cx="5113338" cy="528637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</a:rPr>
              <a:t>Intersección c/eje x = - 1/K</a:t>
            </a:r>
            <a:r>
              <a:rPr lang="es-ES" sz="2800" b="1" baseline="-25000" dirty="0">
                <a:solidFill>
                  <a:schemeClr val="accent2">
                    <a:lumMod val="75000"/>
                  </a:schemeClr>
                </a:solidFill>
              </a:rPr>
              <a:t>m</a:t>
            </a:r>
            <a:endParaRPr lang="es-E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90" name="Picture 22" descr="Equation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33400" y="1357313"/>
            <a:ext cx="6934200" cy="1096962"/>
          </a:xfrm>
          <a:noFill/>
        </p:spPr>
      </p:pic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28600" y="2819400"/>
            <a:ext cx="5184775" cy="5286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</a:rPr>
              <a:t>Ordenada al origen = 1/</a:t>
            </a:r>
            <a:r>
              <a:rPr lang="es-ES" sz="2800" b="1" dirty="0" err="1">
                <a:solidFill>
                  <a:schemeClr val="accent2">
                    <a:lumMod val="75000"/>
                  </a:schemeClr>
                </a:solidFill>
              </a:rPr>
              <a:t>V</a:t>
            </a:r>
            <a:r>
              <a:rPr lang="es-ES" sz="2800" b="1" baseline="-25000" dirty="0" err="1">
                <a:solidFill>
                  <a:schemeClr val="accent2">
                    <a:lumMod val="75000"/>
                  </a:schemeClr>
                </a:solidFill>
              </a:rPr>
              <a:t>máx</a:t>
            </a:r>
            <a:r>
              <a:rPr lang="es-ES" sz="28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 animBg="1"/>
      <p:bldP spid="7195" grpId="0" animBg="1"/>
      <p:bldP spid="719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25413"/>
            <a:ext cx="8229600" cy="1143000"/>
          </a:xfrm>
          <a:solidFill>
            <a:srgbClr val="92D050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bg1"/>
                </a:solidFill>
              </a:rPr>
              <a:t>INHIBICION ENZIMATICA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52400" y="2363773"/>
            <a:ext cx="2743200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/>
              <a:t>INHIBICION </a:t>
            </a:r>
          </a:p>
          <a:p>
            <a:r>
              <a:rPr lang="es-ES" sz="2400" b="1"/>
              <a:t>IRREVERSIBLE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916238" y="1571611"/>
            <a:ext cx="6227762" cy="251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chemeClr val="accent2"/>
                </a:solidFill>
              </a:rPr>
              <a:t>POR ENLACE COVALENTE</a:t>
            </a:r>
          </a:p>
          <a:p>
            <a:pPr>
              <a:spcBef>
                <a:spcPct val="50000"/>
              </a:spcBef>
            </a:pPr>
            <a:endParaRPr lang="es-ES" sz="24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s-MX" sz="2400" b="1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s-ES" sz="2400" b="1" dirty="0" smtClean="0">
                <a:solidFill>
                  <a:schemeClr val="accent2"/>
                </a:solidFill>
              </a:rPr>
              <a:t>INHIBIDOR </a:t>
            </a:r>
            <a:r>
              <a:rPr lang="es-ES" sz="2400" b="1" dirty="0">
                <a:solidFill>
                  <a:schemeClr val="accent2"/>
                </a:solidFill>
              </a:rPr>
              <a:t>SUICIDA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endParaRPr lang="es-ES" sz="2400" b="1" dirty="0">
              <a:solidFill>
                <a:schemeClr val="accent2"/>
              </a:solidFill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125788" y="2033573"/>
            <a:ext cx="5103812" cy="554038"/>
            <a:chOff x="1969" y="2496"/>
            <a:chExt cx="3215" cy="349"/>
          </a:xfrm>
        </p:grpSpPr>
        <p:sp>
          <p:nvSpPr>
            <p:cNvPr id="43026" name="Text Box 11"/>
            <p:cNvSpPr txBox="1">
              <a:spLocks noChangeArrowheads="1"/>
            </p:cNvSpPr>
            <p:nvPr/>
          </p:nvSpPr>
          <p:spPr bwMode="auto">
            <a:xfrm>
              <a:off x="1969" y="2557"/>
              <a:ext cx="7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/>
                <a:t>DIFP</a:t>
              </a:r>
            </a:p>
          </p:txBody>
        </p:sp>
        <p:sp>
          <p:nvSpPr>
            <p:cNvPr id="43027" name="Line 12"/>
            <p:cNvSpPr>
              <a:spLocks noChangeShapeType="1"/>
            </p:cNvSpPr>
            <p:nvPr/>
          </p:nvSpPr>
          <p:spPr bwMode="auto">
            <a:xfrm>
              <a:off x="2688" y="2688"/>
              <a:ext cx="9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8" name="Text Box 13"/>
            <p:cNvSpPr txBox="1">
              <a:spLocks noChangeArrowheads="1"/>
            </p:cNvSpPr>
            <p:nvPr/>
          </p:nvSpPr>
          <p:spPr bwMode="auto">
            <a:xfrm>
              <a:off x="3723" y="2496"/>
              <a:ext cx="1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/>
                <a:t>Quimotripsina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2895600" y="3541717"/>
            <a:ext cx="6096000" cy="601662"/>
            <a:chOff x="1920" y="3120"/>
            <a:chExt cx="3840" cy="379"/>
          </a:xfrm>
        </p:grpSpPr>
        <p:sp>
          <p:nvSpPr>
            <p:cNvPr id="43023" name="Text Box 14"/>
            <p:cNvSpPr txBox="1">
              <a:spLocks noChangeArrowheads="1"/>
            </p:cNvSpPr>
            <p:nvPr/>
          </p:nvSpPr>
          <p:spPr bwMode="auto">
            <a:xfrm>
              <a:off x="1920" y="3211"/>
              <a:ext cx="10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dirty="0" err="1"/>
                <a:t>Alopurinol</a:t>
              </a:r>
              <a:endParaRPr lang="es-ES" sz="2400" b="1" dirty="0"/>
            </a:p>
          </p:txBody>
        </p:sp>
        <p:sp>
          <p:nvSpPr>
            <p:cNvPr id="43024" name="Line 15"/>
            <p:cNvSpPr>
              <a:spLocks noChangeShapeType="1"/>
            </p:cNvSpPr>
            <p:nvPr/>
          </p:nvSpPr>
          <p:spPr bwMode="auto">
            <a:xfrm>
              <a:off x="3072" y="331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5" name="Text Box 16"/>
            <p:cNvSpPr txBox="1">
              <a:spLocks noChangeArrowheads="1"/>
            </p:cNvSpPr>
            <p:nvPr/>
          </p:nvSpPr>
          <p:spPr bwMode="auto">
            <a:xfrm>
              <a:off x="3968" y="3120"/>
              <a:ext cx="17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 i="1"/>
                <a:t>Xantina oxidasa</a:t>
              </a:r>
              <a:endParaRPr lang="es-ES" sz="2400" b="1" i="1"/>
            </a:p>
          </p:txBody>
        </p:sp>
      </p:grpSp>
      <p:sp>
        <p:nvSpPr>
          <p:cNvPr id="11287" name="AutoShape 23"/>
          <p:cNvSpPr>
            <a:spLocks/>
          </p:cNvSpPr>
          <p:nvPr/>
        </p:nvSpPr>
        <p:spPr bwMode="auto">
          <a:xfrm>
            <a:off x="2624138" y="1428736"/>
            <a:ext cx="576262" cy="2928957"/>
          </a:xfrm>
          <a:prstGeom prst="leftBrace">
            <a:avLst>
              <a:gd name="adj1" fmla="val 5062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124200" y="2490773"/>
            <a:ext cx="5257800" cy="457200"/>
            <a:chOff x="2112" y="3993"/>
            <a:chExt cx="3312" cy="288"/>
          </a:xfrm>
        </p:grpSpPr>
        <p:sp>
          <p:nvSpPr>
            <p:cNvPr id="43020" name="Line 20"/>
            <p:cNvSpPr>
              <a:spLocks noChangeShapeType="1"/>
            </p:cNvSpPr>
            <p:nvPr/>
          </p:nvSpPr>
          <p:spPr bwMode="auto">
            <a:xfrm>
              <a:off x="3035" y="4187"/>
              <a:ext cx="7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1" name="Text Box 21"/>
            <p:cNvSpPr txBox="1">
              <a:spLocks noChangeArrowheads="1"/>
            </p:cNvSpPr>
            <p:nvPr/>
          </p:nvSpPr>
          <p:spPr bwMode="auto">
            <a:xfrm>
              <a:off x="2112" y="3993"/>
              <a:ext cx="11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2400" b="1"/>
                <a:t>P</a:t>
              </a:r>
              <a:r>
                <a:rPr lang="es-ES" sz="2400" b="1"/>
                <a:t>enicilina</a:t>
              </a:r>
            </a:p>
          </p:txBody>
        </p:sp>
        <p:sp>
          <p:nvSpPr>
            <p:cNvPr id="43022" name="Text Box 24"/>
            <p:cNvSpPr txBox="1">
              <a:spLocks noChangeArrowheads="1"/>
            </p:cNvSpPr>
            <p:nvPr/>
          </p:nvSpPr>
          <p:spPr bwMode="auto">
            <a:xfrm>
              <a:off x="3782" y="3993"/>
              <a:ext cx="16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i="1"/>
                <a:t>Transpeptidasa</a:t>
              </a:r>
            </a:p>
          </p:txBody>
        </p:sp>
      </p:grp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158768" y="5278458"/>
            <a:ext cx="3024188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INHIBICION REVERSIBLE</a:t>
            </a:r>
          </a:p>
        </p:txBody>
      </p:sp>
      <p:sp>
        <p:nvSpPr>
          <p:cNvPr id="22" name="Text Box 9" descr="Diagonal hacia arriba clara"/>
          <p:cNvSpPr txBox="1">
            <a:spLocks noChangeArrowheads="1"/>
          </p:cNvSpPr>
          <p:nvPr/>
        </p:nvSpPr>
        <p:spPr bwMode="auto">
          <a:xfrm>
            <a:off x="4119581" y="4845071"/>
            <a:ext cx="3095625" cy="1320800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accent2"/>
                </a:solidFill>
              </a:rPr>
              <a:t>COMPETITIVA</a:t>
            </a:r>
          </a:p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accent2"/>
                </a:solidFill>
              </a:rPr>
              <a:t>NO COMPETITIVA </a:t>
            </a:r>
          </a:p>
          <a:p>
            <a:pPr>
              <a:spcBef>
                <a:spcPct val="50000"/>
              </a:spcBef>
              <a:defRPr/>
            </a:pPr>
            <a:r>
              <a:rPr lang="es-ES" sz="2000" b="1" dirty="0">
                <a:solidFill>
                  <a:schemeClr val="accent2"/>
                </a:solidFill>
              </a:rPr>
              <a:t>ACOMPETITIVA</a:t>
            </a: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>
            <a:off x="3398856" y="4702196"/>
            <a:ext cx="576262" cy="1655762"/>
          </a:xfrm>
          <a:prstGeom prst="leftBrace">
            <a:avLst>
              <a:gd name="adj1" fmla="val 2394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 autoUpdateAnimBg="0"/>
      <p:bldP spid="11274" grpId="0" autoUpdateAnimBg="0"/>
      <p:bldP spid="21" grpId="0" animBg="1" autoUpdateAnimBg="0"/>
      <p:bldP spid="22" grpId="0" animBg="1" autoUpdateAnimBg="0"/>
      <p:bldP spid="2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tx1"/>
                </a:solidFill>
              </a:rPr>
              <a:t>INHIBICION IRREVERSIBLE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447800" y="2362200"/>
            <a:ext cx="6629400" cy="3727450"/>
            <a:chOff x="930" y="1480"/>
            <a:chExt cx="3946" cy="2122"/>
          </a:xfrm>
        </p:grpSpPr>
        <p:graphicFrame>
          <p:nvGraphicFramePr>
            <p:cNvPr id="2050" name="Object 3"/>
            <p:cNvGraphicFramePr>
              <a:graphicFrameLocks noChangeAspect="1"/>
            </p:cNvGraphicFramePr>
            <p:nvPr/>
          </p:nvGraphicFramePr>
          <p:xfrm>
            <a:off x="1429" y="1480"/>
            <a:ext cx="3447" cy="1935"/>
          </p:xfrm>
          <a:graphic>
            <a:graphicData uri="http://schemas.openxmlformats.org/presentationml/2006/ole">
              <p:oleObj spid="_x0000_s2050" name="Imagen de mapa de bits" r:id="rId3" imgW="3801006" imgH="2133898" progId="PBrush">
                <p:embed/>
              </p:oleObj>
            </a:graphicData>
          </a:graphic>
        </p:graphicFrame>
        <p:sp>
          <p:nvSpPr>
            <p:cNvPr id="2055" name="Text Box 5"/>
            <p:cNvSpPr txBox="1">
              <a:spLocks noChangeArrowheads="1"/>
            </p:cNvSpPr>
            <p:nvPr/>
          </p:nvSpPr>
          <p:spPr bwMode="auto">
            <a:xfrm>
              <a:off x="930" y="3158"/>
              <a:ext cx="1406" cy="4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- Acetilcolinesterasa</a:t>
              </a:r>
            </a:p>
            <a:p>
              <a:pPr>
                <a:spcBef>
                  <a:spcPct val="50000"/>
                </a:spcBef>
              </a:pPr>
              <a:r>
                <a:rPr lang="es-ES"/>
                <a:t>- Quimotripsina</a:t>
              </a:r>
            </a:p>
          </p:txBody>
        </p:sp>
        <p:sp>
          <p:nvSpPr>
            <p:cNvPr id="2056" name="Text Box 6"/>
            <p:cNvSpPr txBox="1">
              <a:spLocks noChangeArrowheads="1"/>
            </p:cNvSpPr>
            <p:nvPr/>
          </p:nvSpPr>
          <p:spPr bwMode="auto">
            <a:xfrm>
              <a:off x="3334" y="3203"/>
              <a:ext cx="1180" cy="3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Enzima inactivada</a:t>
              </a:r>
            </a:p>
          </p:txBody>
        </p:sp>
      </p:grp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1476375" y="1628775"/>
            <a:ext cx="6337300" cy="4667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 b="1" dirty="0" smtClean="0"/>
              <a:t>Por </a:t>
            </a:r>
            <a:r>
              <a:rPr lang="es-ES" sz="2400" b="1" dirty="0"/>
              <a:t>unión covalente del inhibidor</a:t>
            </a:r>
          </a:p>
        </p:txBody>
      </p:sp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4143375" y="6215063"/>
            <a:ext cx="3733800" cy="3762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MX" b="1" dirty="0" err="1"/>
              <a:t>Diisopropilfluorfosfato</a:t>
            </a:r>
            <a:r>
              <a:rPr lang="es-MX" b="1" dirty="0"/>
              <a:t> (</a:t>
            </a:r>
            <a:r>
              <a:rPr lang="es-MX" b="1" dirty="0" smtClean="0"/>
              <a:t>DIPF)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6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2268538" y="1557338"/>
            <a:ext cx="5040312" cy="466725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 b="1" dirty="0" smtClean="0">
                <a:solidFill>
                  <a:schemeClr val="bg1"/>
                </a:solidFill>
              </a:rPr>
              <a:t>Inhibidor </a:t>
            </a:r>
            <a:r>
              <a:rPr lang="es-ES" sz="2400" b="1" dirty="0">
                <a:solidFill>
                  <a:schemeClr val="bg1"/>
                </a:solidFill>
              </a:rPr>
              <a:t>suicida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08063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bg1"/>
                </a:solidFill>
              </a:rPr>
              <a:t>INHIBICION IRREVERSIBLE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217488" y="2636838"/>
            <a:ext cx="8675687" cy="863600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dirty="0"/>
              <a:t>Se une al sitio activo de la enzima y ésta cataliza la modificación</a:t>
            </a:r>
          </a:p>
          <a:p>
            <a:pPr>
              <a:spcBef>
                <a:spcPct val="50000"/>
              </a:spcBef>
            </a:pPr>
            <a:r>
              <a:rPr lang="es-ES" sz="2000" b="1" dirty="0"/>
              <a:t> del  inhibidor a otro compuesto que permanece </a:t>
            </a:r>
            <a:r>
              <a:rPr lang="es-ES" sz="2000" b="1" dirty="0" smtClean="0"/>
              <a:t>unido </a:t>
            </a:r>
            <a:r>
              <a:rPr lang="es-ES" sz="2000" b="1" dirty="0"/>
              <a:t>a la enzima.</a:t>
            </a: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539750" y="4076700"/>
            <a:ext cx="7704138" cy="1168400"/>
          </a:xfrm>
          <a:prstGeom prst="rect">
            <a:avLst/>
          </a:prstGeom>
          <a:noFill/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El ALOPURINOL es un inhibidor suicida que actúa sobre la enzima </a:t>
            </a:r>
            <a:r>
              <a:rPr lang="es-ES" sz="2000" b="1" i="1"/>
              <a:t>xantina oxidasa</a:t>
            </a:r>
            <a:r>
              <a:rPr lang="es-ES" sz="2000" b="1"/>
              <a:t> (degradación de purinas).</a:t>
            </a:r>
          </a:p>
          <a:p>
            <a:pPr>
              <a:spcBef>
                <a:spcPct val="50000"/>
              </a:spcBef>
            </a:pPr>
            <a:r>
              <a:rPr lang="es-ES" sz="2000" b="1"/>
              <a:t>Se forma el oxopurinol el cual queda unido a la enzima.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animBg="1" autoUpdateAnimBg="0"/>
      <p:bldP spid="137222" grpId="0" animBg="1" autoUpdateAnimBg="0"/>
      <p:bldP spid="137224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bg1"/>
                </a:solidFill>
              </a:rPr>
              <a:t>Inhibidor </a:t>
            </a:r>
            <a:r>
              <a:rPr lang="es-ES" sz="3200" dirty="0" smtClean="0">
                <a:solidFill>
                  <a:schemeClr val="bg1"/>
                </a:solidFill>
              </a:rPr>
              <a:t>competitivo</a:t>
            </a:r>
          </a:p>
        </p:txBody>
      </p:sp>
      <p:grpSp>
        <p:nvGrpSpPr>
          <p:cNvPr id="44035" name="Group 9"/>
          <p:cNvGrpSpPr>
            <a:grpSpLocks/>
          </p:cNvGrpSpPr>
          <p:nvPr/>
        </p:nvGrpSpPr>
        <p:grpSpPr bwMode="auto">
          <a:xfrm>
            <a:off x="1146149" y="2500306"/>
            <a:ext cx="935038" cy="1192212"/>
            <a:chOff x="1338" y="2976"/>
            <a:chExt cx="589" cy="751"/>
          </a:xfrm>
        </p:grpSpPr>
        <p:sp>
          <p:nvSpPr>
            <p:cNvPr id="44046" name="Text Box 6"/>
            <p:cNvSpPr txBox="1">
              <a:spLocks noChangeArrowheads="1"/>
            </p:cNvSpPr>
            <p:nvPr/>
          </p:nvSpPr>
          <p:spPr bwMode="auto">
            <a:xfrm>
              <a:off x="1338" y="2976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/>
                <a:t> </a:t>
              </a:r>
              <a:r>
                <a:rPr lang="es-ES" b="1" dirty="0">
                  <a:solidFill>
                    <a:srgbClr val="FFC000"/>
                  </a:solidFill>
                </a:rPr>
                <a:t>COO</a:t>
              </a:r>
              <a:r>
                <a:rPr lang="es-ES" b="1" baseline="30000" dirty="0">
                  <a:solidFill>
                    <a:srgbClr val="FFC000"/>
                  </a:solidFill>
                </a:rPr>
                <a:t>-</a:t>
              </a:r>
              <a:endParaRPr lang="es-ES" b="1" dirty="0">
                <a:solidFill>
                  <a:srgbClr val="FFC00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FFC000"/>
                  </a:solidFill>
                </a:rPr>
                <a:t>(CH</a:t>
              </a:r>
              <a:r>
                <a:rPr lang="es-ES" b="1" baseline="-25000" dirty="0">
                  <a:solidFill>
                    <a:srgbClr val="FFC000"/>
                  </a:solidFill>
                </a:rPr>
                <a:t>2</a:t>
              </a:r>
              <a:r>
                <a:rPr lang="es-ES" b="1" dirty="0">
                  <a:solidFill>
                    <a:srgbClr val="FFC000"/>
                  </a:solidFill>
                </a:rPr>
                <a:t>)</a:t>
              </a:r>
              <a:r>
                <a:rPr lang="es-ES" b="1" baseline="-25000" dirty="0">
                  <a:solidFill>
                    <a:srgbClr val="FFC000"/>
                  </a:solidFill>
                </a:rPr>
                <a:t>2</a:t>
              </a:r>
              <a:endParaRPr lang="es-ES" b="1" dirty="0">
                <a:solidFill>
                  <a:srgbClr val="FFC00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FFC000"/>
                  </a:solidFill>
                </a:rPr>
                <a:t> COO</a:t>
              </a:r>
              <a:r>
                <a:rPr lang="es-ES" b="1" baseline="30000" dirty="0">
                  <a:solidFill>
                    <a:srgbClr val="FFC000"/>
                  </a:solidFill>
                </a:rPr>
                <a:t>-</a:t>
              </a:r>
              <a:endParaRPr lang="es-ES" b="1" dirty="0">
                <a:solidFill>
                  <a:srgbClr val="FFC000"/>
                </a:solidFill>
              </a:endParaRPr>
            </a:p>
          </p:txBody>
        </p:sp>
        <p:sp>
          <p:nvSpPr>
            <p:cNvPr id="44047" name="Line 7"/>
            <p:cNvSpPr>
              <a:spLocks noChangeShapeType="1"/>
            </p:cNvSpPr>
            <p:nvPr/>
          </p:nvSpPr>
          <p:spPr bwMode="auto">
            <a:xfrm>
              <a:off x="1474" y="3158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8" name="Line 8"/>
            <p:cNvSpPr>
              <a:spLocks noChangeShapeType="1"/>
            </p:cNvSpPr>
            <p:nvPr/>
          </p:nvSpPr>
          <p:spPr bwMode="auto">
            <a:xfrm>
              <a:off x="1474" y="343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036" name="Group 14"/>
          <p:cNvGrpSpPr>
            <a:grpSpLocks/>
          </p:cNvGrpSpPr>
          <p:nvPr/>
        </p:nvGrpSpPr>
        <p:grpSpPr bwMode="auto">
          <a:xfrm>
            <a:off x="1142976" y="4267217"/>
            <a:ext cx="935037" cy="1192213"/>
            <a:chOff x="2472" y="3022"/>
            <a:chExt cx="589" cy="751"/>
          </a:xfrm>
        </p:grpSpPr>
        <p:sp>
          <p:nvSpPr>
            <p:cNvPr id="44043" name="Text Box 11"/>
            <p:cNvSpPr txBox="1">
              <a:spLocks noChangeArrowheads="1"/>
            </p:cNvSpPr>
            <p:nvPr/>
          </p:nvSpPr>
          <p:spPr bwMode="auto">
            <a:xfrm>
              <a:off x="2472" y="3022"/>
              <a:ext cx="589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00B050"/>
                  </a:solidFill>
                </a:rPr>
                <a:t> COO</a:t>
              </a:r>
              <a:r>
                <a:rPr lang="es-ES" b="1" baseline="30000" dirty="0">
                  <a:solidFill>
                    <a:srgbClr val="00B050"/>
                  </a:solidFill>
                </a:rPr>
                <a:t>-</a:t>
              </a:r>
              <a:endParaRPr lang="es-ES" b="1" dirty="0">
                <a:solidFill>
                  <a:srgbClr val="00B05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00B050"/>
                  </a:solidFill>
                </a:rPr>
                <a:t> CH</a:t>
              </a:r>
              <a:r>
                <a:rPr lang="es-ES" b="1" baseline="-25000" dirty="0">
                  <a:solidFill>
                    <a:srgbClr val="00B050"/>
                  </a:solidFill>
                </a:rPr>
                <a:t>2</a:t>
              </a:r>
              <a:endParaRPr lang="es-ES" b="1" dirty="0">
                <a:solidFill>
                  <a:srgbClr val="00B05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00B050"/>
                  </a:solidFill>
                </a:rPr>
                <a:t> COO</a:t>
              </a:r>
              <a:r>
                <a:rPr lang="es-ES" b="1" baseline="30000" dirty="0">
                  <a:solidFill>
                    <a:srgbClr val="00B050"/>
                  </a:solidFill>
                </a:rPr>
                <a:t>-</a:t>
              </a:r>
              <a:endParaRPr lang="es-ES" b="1" dirty="0">
                <a:solidFill>
                  <a:srgbClr val="00B050"/>
                </a:solidFill>
              </a:endParaRPr>
            </a:p>
          </p:txBody>
        </p:sp>
        <p:sp>
          <p:nvSpPr>
            <p:cNvPr id="44044" name="Line 12"/>
            <p:cNvSpPr>
              <a:spLocks noChangeShapeType="1"/>
            </p:cNvSpPr>
            <p:nvPr/>
          </p:nvSpPr>
          <p:spPr bwMode="auto">
            <a:xfrm>
              <a:off x="2608" y="3204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44045" name="Line 13"/>
            <p:cNvSpPr>
              <a:spLocks noChangeShapeType="1"/>
            </p:cNvSpPr>
            <p:nvPr/>
          </p:nvSpPr>
          <p:spPr bwMode="auto">
            <a:xfrm>
              <a:off x="2608" y="347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</p:grpSp>
      <p:grpSp>
        <p:nvGrpSpPr>
          <p:cNvPr id="44037" name="Group 18"/>
          <p:cNvGrpSpPr>
            <a:grpSpLocks/>
          </p:cNvGrpSpPr>
          <p:nvPr/>
        </p:nvGrpSpPr>
        <p:grpSpPr bwMode="auto">
          <a:xfrm>
            <a:off x="827088" y="1571630"/>
            <a:ext cx="7416800" cy="814389"/>
            <a:chOff x="521" y="990"/>
            <a:chExt cx="4672" cy="513"/>
          </a:xfrm>
        </p:grpSpPr>
        <p:sp>
          <p:nvSpPr>
            <p:cNvPr id="44040" name="Text Box 15"/>
            <p:cNvSpPr txBox="1">
              <a:spLocks noChangeArrowheads="1"/>
            </p:cNvSpPr>
            <p:nvPr/>
          </p:nvSpPr>
          <p:spPr bwMode="auto">
            <a:xfrm>
              <a:off x="521" y="1253"/>
              <a:ext cx="46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 dirty="0" err="1"/>
                <a:t>Succinato</a:t>
              </a:r>
              <a:r>
                <a:rPr lang="es-ES" sz="2000" b="1" dirty="0"/>
                <a:t>  +  </a:t>
              </a:r>
              <a:r>
                <a:rPr lang="es-ES" sz="2000" b="1" dirty="0" smtClean="0"/>
                <a:t>FAD</a:t>
              </a:r>
              <a:r>
                <a:rPr lang="es-ES" sz="2000" b="1" baseline="30000" dirty="0" smtClean="0"/>
                <a:t>+</a:t>
              </a:r>
              <a:r>
                <a:rPr lang="es-ES" sz="2000" b="1" baseline="-25000" dirty="0" smtClean="0"/>
                <a:t>   </a:t>
              </a:r>
              <a:r>
                <a:rPr lang="es-ES" sz="2000" b="1" dirty="0" smtClean="0"/>
                <a:t>                           </a:t>
              </a:r>
              <a:r>
                <a:rPr lang="es-ES" sz="2000" b="1" dirty="0" err="1"/>
                <a:t>Fumarato</a:t>
              </a:r>
              <a:r>
                <a:rPr lang="es-ES" sz="2000" b="1" dirty="0"/>
                <a:t>  +  </a:t>
              </a:r>
              <a:r>
                <a:rPr lang="es-ES" sz="2000" b="1" dirty="0" smtClean="0"/>
                <a:t>FADH</a:t>
              </a:r>
              <a:r>
                <a:rPr lang="es-ES" sz="2000" b="1" baseline="-25000" dirty="0" smtClean="0"/>
                <a:t>2</a:t>
              </a:r>
              <a:endParaRPr lang="es-ES" sz="2000" b="1" baseline="-25000" dirty="0"/>
            </a:p>
          </p:txBody>
        </p:sp>
        <p:sp>
          <p:nvSpPr>
            <p:cNvPr id="44041" name="Line 16"/>
            <p:cNvSpPr>
              <a:spLocks noChangeShapeType="1"/>
            </p:cNvSpPr>
            <p:nvPr/>
          </p:nvSpPr>
          <p:spPr bwMode="auto">
            <a:xfrm>
              <a:off x="2333" y="1395"/>
              <a:ext cx="81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2" name="Text Box 17"/>
            <p:cNvSpPr txBox="1">
              <a:spLocks noChangeArrowheads="1"/>
            </p:cNvSpPr>
            <p:nvPr/>
          </p:nvSpPr>
          <p:spPr bwMode="auto">
            <a:xfrm>
              <a:off x="2070" y="990"/>
              <a:ext cx="13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 i="1" dirty="0" err="1">
                  <a:solidFill>
                    <a:srgbClr val="FF0000"/>
                  </a:solidFill>
                </a:rPr>
                <a:t>Succinato</a:t>
              </a:r>
              <a:r>
                <a:rPr lang="es-ES" b="1" i="1" dirty="0">
                  <a:solidFill>
                    <a:srgbClr val="FF0000"/>
                  </a:solidFill>
                </a:rPr>
                <a:t> deshidrogenasa</a:t>
              </a:r>
            </a:p>
          </p:txBody>
        </p:sp>
      </p:grpSp>
      <p:sp>
        <p:nvSpPr>
          <p:cNvPr id="44039" name="Text Box 20"/>
          <p:cNvSpPr txBox="1">
            <a:spLocks noChangeArrowheads="1"/>
          </p:cNvSpPr>
          <p:nvPr/>
        </p:nvSpPr>
        <p:spPr bwMode="auto">
          <a:xfrm>
            <a:off x="1142976" y="5491180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00B050"/>
                </a:solidFill>
              </a:rPr>
              <a:t>Malonato</a:t>
            </a:r>
          </a:p>
        </p:txBody>
      </p:sp>
      <p:pic>
        <p:nvPicPr>
          <p:cNvPr id="17" name="16 Imagen" descr="inhcomp.gif"/>
          <p:cNvPicPr>
            <a:picLocks noChangeAspect="1"/>
          </p:cNvPicPr>
          <p:nvPr/>
        </p:nvPicPr>
        <p:blipFill>
          <a:blip r:embed="rId2"/>
          <a:srcRect l="38419"/>
          <a:stretch>
            <a:fillRect/>
          </a:stretch>
        </p:blipFill>
        <p:spPr>
          <a:xfrm>
            <a:off x="4714876" y="3214686"/>
            <a:ext cx="4007712" cy="1614495"/>
          </a:xfrm>
          <a:prstGeom prst="rect">
            <a:avLst/>
          </a:prstGeom>
        </p:spPr>
      </p:pic>
      <p:pic>
        <p:nvPicPr>
          <p:cNvPr id="19" name="18 Imagen" descr="inhcomp.gif"/>
          <p:cNvPicPr>
            <a:picLocks noChangeAspect="1"/>
          </p:cNvPicPr>
          <p:nvPr/>
        </p:nvPicPr>
        <p:blipFill>
          <a:blip r:embed="rId2"/>
          <a:srcRect r="61581"/>
          <a:stretch>
            <a:fillRect/>
          </a:stretch>
        </p:blipFill>
        <p:spPr>
          <a:xfrm>
            <a:off x="2214546" y="3214686"/>
            <a:ext cx="2500330" cy="1614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993775"/>
          </a:xfrm>
          <a:prstGeom prst="rect">
            <a:avLst/>
          </a:prstGeom>
          <a:solidFill>
            <a:srgbClr val="92D050"/>
          </a:solidFill>
          <a:ln>
            <a:solidFill>
              <a:schemeClr val="accent2"/>
            </a:solidFill>
          </a:ln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Inhibidor no competitivo</a:t>
            </a:r>
          </a:p>
        </p:txBody>
      </p:sp>
      <p:sp>
        <p:nvSpPr>
          <p:cNvPr id="55298" name="AutoShape 2" descr="http://www.oocities.org/pelabzen/inhnocomp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4 Imagen" descr="inhnocomp.gif"/>
          <p:cNvPicPr>
            <a:picLocks noChangeAspect="1"/>
          </p:cNvPicPr>
          <p:nvPr/>
        </p:nvPicPr>
        <p:blipFill>
          <a:blip r:embed="rId2"/>
          <a:srcRect t="26789"/>
          <a:stretch>
            <a:fillRect/>
          </a:stretch>
        </p:blipFill>
        <p:spPr>
          <a:xfrm>
            <a:off x="2214546" y="2948482"/>
            <a:ext cx="4831623" cy="3123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395288" y="1000125"/>
            <a:ext cx="8507412" cy="5214938"/>
          </a:xfrm>
          <a:solidFill>
            <a:schemeClr val="bg1">
              <a:lumMod val="85000"/>
            </a:schemeClr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000" b="1" dirty="0" smtClean="0"/>
              <a:t>ENZIMAS</a:t>
            </a:r>
            <a:r>
              <a:rPr lang="es-ES" sz="2000" dirty="0" smtClean="0"/>
              <a:t>: Naturaleza Química. Propiedades Generales. Nomenclatura y Clasificación. Coenzimas y Grupos Prostéticos. </a:t>
            </a:r>
            <a:r>
              <a:rPr lang="es-ES" sz="2000" b="1" dirty="0" smtClean="0"/>
              <a:t>Actividad Enzimática</a:t>
            </a:r>
            <a:r>
              <a:rPr lang="es-ES" sz="2000" dirty="0" smtClean="0"/>
              <a:t>: Unidad de enzima- Actividad específica- Actividad molecular. </a:t>
            </a:r>
            <a:r>
              <a:rPr lang="es-ES_tradnl" sz="2000" b="1" dirty="0" smtClean="0"/>
              <a:t>Conceptos de afinidad y </a:t>
            </a:r>
            <a:r>
              <a:rPr lang="es-ES_tradnl" sz="2000" b="1" dirty="0" err="1" smtClean="0"/>
              <a:t>cooperatividad</a:t>
            </a:r>
            <a:r>
              <a:rPr lang="es-ES_tradnl" sz="2000" b="1" dirty="0" smtClean="0"/>
              <a:t> enzimática. </a:t>
            </a:r>
            <a:r>
              <a:rPr lang="es-ES" sz="2000" b="1" dirty="0" smtClean="0"/>
              <a:t>Factores que afectan la actividad </a:t>
            </a:r>
            <a:r>
              <a:rPr lang="es-ES" sz="2000" b="1" dirty="0" err="1" smtClean="0"/>
              <a:t>enzimatica</a:t>
            </a:r>
            <a:r>
              <a:rPr lang="es-ES" sz="2000" b="1" dirty="0" smtClean="0"/>
              <a:t>: </a:t>
            </a:r>
            <a:r>
              <a:rPr lang="es-ES" sz="2000" dirty="0" smtClean="0"/>
              <a:t>pH, T, [S],</a:t>
            </a:r>
            <a:r>
              <a:rPr lang="es-ES_tradnl" sz="2000" dirty="0" smtClean="0"/>
              <a:t> </a:t>
            </a:r>
            <a:r>
              <a:rPr lang="es-ES" sz="2000" dirty="0" smtClean="0"/>
              <a:t>[Enzima]</a:t>
            </a:r>
            <a:r>
              <a:rPr lang="es-ES_tradnl" sz="2000" dirty="0" smtClean="0"/>
              <a:t>. </a:t>
            </a:r>
            <a:r>
              <a:rPr lang="es-ES_tradnl" sz="2000" b="1" dirty="0" smtClean="0"/>
              <a:t>Inhibidores</a:t>
            </a:r>
            <a:r>
              <a:rPr lang="es-ES_tradnl" sz="2000" dirty="0" smtClean="0"/>
              <a:t> </a:t>
            </a:r>
            <a:r>
              <a:rPr lang="es-ES_tradnl" sz="2000" b="1" dirty="0" smtClean="0"/>
              <a:t>naturales de la actividad enzimática. Mecanismo de regulación metabólica:</a:t>
            </a:r>
            <a:r>
              <a:rPr lang="es-ES_tradnl" sz="2000" dirty="0" smtClean="0"/>
              <a:t> Inhibición y activación por sustrato, niveles enzimáticos, modulación de la actividad de enzimas. </a:t>
            </a:r>
            <a:r>
              <a:rPr lang="es-ES" sz="2000" b="1" dirty="0" smtClean="0"/>
              <a:t>Regulación Enzimática</a:t>
            </a:r>
            <a:r>
              <a:rPr lang="es-ES" sz="2000" dirty="0" smtClean="0"/>
              <a:t>: Enzimas </a:t>
            </a:r>
            <a:r>
              <a:rPr lang="es-ES" sz="2000" dirty="0" err="1" smtClean="0"/>
              <a:t>alostéricas</a:t>
            </a:r>
            <a:r>
              <a:rPr lang="es-ES" sz="2000" dirty="0" smtClean="0"/>
              <a:t> (propiedades y cinética). Modulación Covalente. </a:t>
            </a:r>
            <a:r>
              <a:rPr lang="es-ES" sz="2000" dirty="0" err="1" smtClean="0"/>
              <a:t>Zimógenos</a:t>
            </a:r>
            <a:r>
              <a:rPr lang="es-ES" sz="2000" dirty="0" smtClean="0"/>
              <a:t>. </a:t>
            </a:r>
            <a:r>
              <a:rPr lang="es-ES" sz="2000" b="1" dirty="0" err="1" smtClean="0"/>
              <a:t>Isoenzimas</a:t>
            </a:r>
            <a:r>
              <a:rPr lang="es-ES" sz="2000" b="1" dirty="0" smtClean="0"/>
              <a:t>: </a:t>
            </a:r>
            <a:r>
              <a:rPr lang="es-ES" sz="2000" dirty="0" smtClean="0"/>
              <a:t>Propiedades e importancia. </a:t>
            </a:r>
            <a:endParaRPr lang="es-PE" sz="2000" b="1" dirty="0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1800" dirty="0" smtClean="0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1438"/>
            <a:ext cx="8229600" cy="811212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 dirty="0" smtClean="0">
                <a:effectLst/>
              </a:rPr>
              <a:t>BOLILLA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bg1"/>
                </a:solidFill>
              </a:rPr>
              <a:t>Inhibidor </a:t>
            </a:r>
            <a:r>
              <a:rPr lang="es-ES" sz="3200" dirty="0" err="1" smtClean="0">
                <a:solidFill>
                  <a:schemeClr val="bg1"/>
                </a:solidFill>
              </a:rPr>
              <a:t>acompetitivo</a:t>
            </a:r>
            <a:endParaRPr lang="es-ES" sz="3200" dirty="0" smtClean="0">
              <a:solidFill>
                <a:schemeClr val="bg1"/>
              </a:solidFill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2214546" y="2643190"/>
            <a:ext cx="4269181" cy="3500454"/>
            <a:chOff x="2214546" y="2643190"/>
            <a:chExt cx="4269181" cy="3500454"/>
          </a:xfrm>
        </p:grpSpPr>
        <p:pic>
          <p:nvPicPr>
            <p:cNvPr id="4" name="3 Imagen" descr="inhincomp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14546" y="2643190"/>
              <a:ext cx="4269181" cy="3500454"/>
            </a:xfrm>
            <a:prstGeom prst="rect">
              <a:avLst/>
            </a:prstGeom>
          </p:spPr>
        </p:pic>
        <p:sp>
          <p:nvSpPr>
            <p:cNvPr id="5" name="4 CuadroTexto"/>
            <p:cNvSpPr txBox="1"/>
            <p:nvPr/>
          </p:nvSpPr>
          <p:spPr>
            <a:xfrm>
              <a:off x="4786314" y="4572008"/>
              <a:ext cx="1133644" cy="27699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srgbClr val="FF0000"/>
                  </a:solidFill>
                </a:rPr>
                <a:t>acompetitivo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7" name="Rectangle 9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bg1"/>
                </a:solidFill>
              </a:rPr>
              <a:t>REGULACION DE LAS REACCIONES CATALIZADAS POR ENZIMAS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1187450" y="1916113"/>
            <a:ext cx="5832475" cy="37623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dirty="0">
                <a:solidFill>
                  <a:srgbClr val="C00000"/>
                </a:solidFill>
              </a:rPr>
              <a:t>REGULACION DE LA ACTIVIDAD DE LAS ENZIMAS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468313" y="5300663"/>
            <a:ext cx="3743325" cy="78898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b="1">
                <a:solidFill>
                  <a:srgbClr val="C00000"/>
                </a:solidFill>
              </a:rPr>
              <a:t>REGULACION DE LA SINTESIS </a:t>
            </a:r>
          </a:p>
          <a:p>
            <a:pPr algn="ctr">
              <a:spcBef>
                <a:spcPct val="50000"/>
              </a:spcBef>
              <a:defRPr/>
            </a:pPr>
            <a:r>
              <a:rPr lang="es-ES" b="1">
                <a:solidFill>
                  <a:srgbClr val="C00000"/>
                </a:solidFill>
              </a:rPr>
              <a:t>DE LAS ENZIMAS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284663" y="5157788"/>
            <a:ext cx="3887787" cy="1008062"/>
            <a:chOff x="2699" y="3249"/>
            <a:chExt cx="2449" cy="635"/>
          </a:xfrm>
        </p:grpSpPr>
        <p:sp>
          <p:nvSpPr>
            <p:cNvPr id="55314" name="Line 12"/>
            <p:cNvSpPr>
              <a:spLocks noChangeShapeType="1"/>
            </p:cNvSpPr>
            <p:nvPr/>
          </p:nvSpPr>
          <p:spPr bwMode="auto">
            <a:xfrm>
              <a:off x="2699" y="3566"/>
              <a:ext cx="5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5" name="Oval 13"/>
            <p:cNvSpPr>
              <a:spLocks noChangeArrowheads="1"/>
            </p:cNvSpPr>
            <p:nvPr/>
          </p:nvSpPr>
          <p:spPr bwMode="auto">
            <a:xfrm>
              <a:off x="3334" y="3249"/>
              <a:ext cx="1814" cy="63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ENZIMAS INDUCIBLES</a:t>
              </a: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11188" y="2276475"/>
            <a:ext cx="3600450" cy="1154113"/>
            <a:chOff x="385" y="1434"/>
            <a:chExt cx="2268" cy="727"/>
          </a:xfrm>
        </p:grpSpPr>
        <p:sp>
          <p:nvSpPr>
            <p:cNvPr id="55312" name="Line 14"/>
            <p:cNvSpPr>
              <a:spLocks noChangeShapeType="1"/>
            </p:cNvSpPr>
            <p:nvPr/>
          </p:nvSpPr>
          <p:spPr bwMode="auto">
            <a:xfrm flipH="1">
              <a:off x="2245" y="1434"/>
              <a:ext cx="408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Oval 15"/>
            <p:cNvSpPr>
              <a:spLocks noChangeArrowheads="1"/>
            </p:cNvSpPr>
            <p:nvPr/>
          </p:nvSpPr>
          <p:spPr bwMode="auto">
            <a:xfrm>
              <a:off x="385" y="1616"/>
              <a:ext cx="2041" cy="5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 dirty="0" smtClean="0"/>
                <a:t>REGULACION ALOSTERICA</a:t>
              </a:r>
              <a:endParaRPr lang="es-ES" b="1" dirty="0"/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5003800" y="2349500"/>
            <a:ext cx="3600450" cy="1079500"/>
            <a:chOff x="3152" y="1480"/>
            <a:chExt cx="2268" cy="680"/>
          </a:xfrm>
        </p:grpSpPr>
        <p:sp>
          <p:nvSpPr>
            <p:cNvPr id="55310" name="Line 16"/>
            <p:cNvSpPr>
              <a:spLocks noChangeShapeType="1"/>
            </p:cNvSpPr>
            <p:nvPr/>
          </p:nvSpPr>
          <p:spPr bwMode="auto">
            <a:xfrm>
              <a:off x="3152" y="1480"/>
              <a:ext cx="272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Oval 17"/>
            <p:cNvSpPr>
              <a:spLocks noChangeArrowheads="1"/>
            </p:cNvSpPr>
            <p:nvPr/>
          </p:nvSpPr>
          <p:spPr bwMode="auto">
            <a:xfrm>
              <a:off x="3334" y="1570"/>
              <a:ext cx="2086" cy="5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REGULACION COVALENTE</a:t>
              </a: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547813" y="2349500"/>
            <a:ext cx="3097212" cy="2374900"/>
            <a:chOff x="975" y="1480"/>
            <a:chExt cx="1951" cy="1496"/>
          </a:xfrm>
        </p:grpSpPr>
        <p:sp>
          <p:nvSpPr>
            <p:cNvPr id="55308" name="Oval 18"/>
            <p:cNvSpPr>
              <a:spLocks noChangeArrowheads="1"/>
            </p:cNvSpPr>
            <p:nvPr/>
          </p:nvSpPr>
          <p:spPr bwMode="auto">
            <a:xfrm>
              <a:off x="975" y="2387"/>
              <a:ext cx="1951" cy="5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REGULACION POR</a:t>
              </a:r>
            </a:p>
            <a:p>
              <a:pPr algn="ctr"/>
              <a:r>
                <a:rPr lang="es-ES" b="1"/>
                <a:t> PROTEINAS</a:t>
              </a:r>
            </a:p>
          </p:txBody>
        </p:sp>
        <p:sp>
          <p:nvSpPr>
            <p:cNvPr id="55309" name="Line 20"/>
            <p:cNvSpPr>
              <a:spLocks noChangeShapeType="1"/>
            </p:cNvSpPr>
            <p:nvPr/>
          </p:nvSpPr>
          <p:spPr bwMode="auto">
            <a:xfrm flipH="1">
              <a:off x="2472" y="1480"/>
              <a:ext cx="272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4716463" y="2349500"/>
            <a:ext cx="3887787" cy="2447925"/>
            <a:chOff x="2971" y="1480"/>
            <a:chExt cx="2449" cy="1542"/>
          </a:xfrm>
        </p:grpSpPr>
        <p:sp>
          <p:nvSpPr>
            <p:cNvPr id="55306" name="Oval 19"/>
            <p:cNvSpPr>
              <a:spLocks noChangeArrowheads="1"/>
            </p:cNvSpPr>
            <p:nvPr/>
          </p:nvSpPr>
          <p:spPr bwMode="auto">
            <a:xfrm>
              <a:off x="3288" y="2387"/>
              <a:ext cx="2132" cy="63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REGULACION </a:t>
              </a:r>
            </a:p>
            <a:p>
              <a:pPr algn="ctr"/>
              <a:r>
                <a:rPr lang="es-ES" b="1"/>
                <a:t>POR PROTEOLISIS</a:t>
              </a:r>
            </a:p>
          </p:txBody>
        </p:sp>
        <p:sp>
          <p:nvSpPr>
            <p:cNvPr id="55307" name="Line 21"/>
            <p:cNvSpPr>
              <a:spLocks noChangeShapeType="1"/>
            </p:cNvSpPr>
            <p:nvPr/>
          </p:nvSpPr>
          <p:spPr bwMode="auto">
            <a:xfrm>
              <a:off x="2971" y="1480"/>
              <a:ext cx="408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 animBg="1" autoUpdateAnimBg="0"/>
      <p:bldP spid="53259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785818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 smtClean="0">
                <a:solidFill>
                  <a:schemeClr val="bg1"/>
                </a:solidFill>
              </a:rPr>
              <a:t>ENZIMAS ALOSTERICAS</a:t>
            </a:r>
          </a:p>
        </p:txBody>
      </p:sp>
      <p:sp>
        <p:nvSpPr>
          <p:cNvPr id="48151" name="Text Box 11"/>
          <p:cNvSpPr txBox="1">
            <a:spLocks noChangeArrowheads="1"/>
          </p:cNvSpPr>
          <p:nvPr/>
        </p:nvSpPr>
        <p:spPr bwMode="auto">
          <a:xfrm>
            <a:off x="3143240" y="1142984"/>
            <a:ext cx="3024187" cy="406400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000" b="1">
                <a:solidFill>
                  <a:srgbClr val="C00000"/>
                </a:solidFill>
              </a:rPr>
              <a:t>ENZIMA ALOSTERICA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468313" y="1714487"/>
            <a:ext cx="8135937" cy="1157288"/>
            <a:chOff x="295" y="3246"/>
            <a:chExt cx="5125" cy="729"/>
          </a:xfrm>
        </p:grpSpPr>
        <p:sp>
          <p:nvSpPr>
            <p:cNvPr id="56337" name="Line 12"/>
            <p:cNvSpPr>
              <a:spLocks noChangeShapeType="1"/>
            </p:cNvSpPr>
            <p:nvPr/>
          </p:nvSpPr>
          <p:spPr bwMode="auto">
            <a:xfrm flipH="1">
              <a:off x="2025" y="3246"/>
              <a:ext cx="540" cy="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8" name="Oval 13"/>
            <p:cNvSpPr>
              <a:spLocks noChangeArrowheads="1"/>
            </p:cNvSpPr>
            <p:nvPr/>
          </p:nvSpPr>
          <p:spPr bwMode="auto">
            <a:xfrm>
              <a:off x="295" y="3475"/>
              <a:ext cx="2177" cy="45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MODULADORES POSITIVOS</a:t>
              </a:r>
            </a:p>
          </p:txBody>
        </p:sp>
        <p:sp>
          <p:nvSpPr>
            <p:cNvPr id="56339" name="Line 14"/>
            <p:cNvSpPr>
              <a:spLocks noChangeShapeType="1"/>
            </p:cNvSpPr>
            <p:nvPr/>
          </p:nvSpPr>
          <p:spPr bwMode="auto">
            <a:xfrm>
              <a:off x="3424" y="3249"/>
              <a:ext cx="454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40" name="Oval 15"/>
            <p:cNvSpPr>
              <a:spLocks noChangeArrowheads="1"/>
            </p:cNvSpPr>
            <p:nvPr/>
          </p:nvSpPr>
          <p:spPr bwMode="auto">
            <a:xfrm>
              <a:off x="3243" y="3521"/>
              <a:ext cx="2177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MODULADORES NEGATIVOS</a:t>
              </a:r>
            </a:p>
          </p:txBody>
        </p:sp>
      </p:grpSp>
      <p:pic>
        <p:nvPicPr>
          <p:cNvPr id="39" name="38 Imagen" descr="clip_image1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732" y="2928934"/>
            <a:ext cx="5778102" cy="3885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sp39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58888" y="3081327"/>
            <a:ext cx="6408737" cy="1303337"/>
          </a:xfrm>
          <a:prstGeom prst="rect">
            <a:avLst/>
          </a:prstGeom>
          <a:noFill/>
        </p:spPr>
      </p:pic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187450" y="1928802"/>
            <a:ext cx="6516688" cy="873125"/>
            <a:chOff x="748" y="1207"/>
            <a:chExt cx="4105" cy="550"/>
          </a:xfrm>
        </p:grpSpPr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748" y="1207"/>
              <a:ext cx="4105" cy="550"/>
              <a:chOff x="748" y="1207"/>
              <a:chExt cx="4105" cy="550"/>
            </a:xfrm>
          </p:grpSpPr>
          <p:pic>
            <p:nvPicPr>
              <p:cNvPr id="10" name="Picture 5" descr="sp3991"/>
              <p:cNvPicPr>
                <a:picLocks noChangeAspect="1" noChangeArrowheads="1"/>
              </p:cNvPicPr>
              <p:nvPr/>
            </p:nvPicPr>
            <p:blipFill>
              <a:blip r:embed="rId3">
                <a:lum bright="-14000" contrast="26000"/>
              </a:blip>
              <a:srcRect/>
              <a:stretch>
                <a:fillRect/>
              </a:stretch>
            </p:blipFill>
            <p:spPr bwMode="auto">
              <a:xfrm>
                <a:off x="748" y="1298"/>
                <a:ext cx="4105" cy="4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Text Box 16"/>
              <p:cNvSpPr txBox="1">
                <a:spLocks noChangeArrowheads="1"/>
              </p:cNvSpPr>
              <p:nvPr/>
            </p:nvSpPr>
            <p:spPr bwMode="auto">
              <a:xfrm>
                <a:off x="884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</a:t>
                </a:r>
              </a:p>
            </p:txBody>
          </p:sp>
          <p:sp>
            <p:nvSpPr>
              <p:cNvPr id="12" name="Text Box 17"/>
              <p:cNvSpPr txBox="1">
                <a:spLocks noChangeArrowheads="1"/>
              </p:cNvSpPr>
              <p:nvPr/>
            </p:nvSpPr>
            <p:spPr bwMode="auto">
              <a:xfrm>
                <a:off x="1927" y="1207"/>
                <a:ext cx="63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 </a:t>
                </a:r>
              </a:p>
            </p:txBody>
          </p:sp>
          <p:sp>
            <p:nvSpPr>
              <p:cNvPr id="13" name="Text Box 18"/>
              <p:cNvSpPr txBox="1">
                <a:spLocks noChangeArrowheads="1"/>
              </p:cNvSpPr>
              <p:nvPr/>
            </p:nvSpPr>
            <p:spPr bwMode="auto">
              <a:xfrm>
                <a:off x="2925" y="1207"/>
                <a:ext cx="680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 </a:t>
                </a:r>
              </a:p>
            </p:txBody>
          </p:sp>
          <p:sp>
            <p:nvSpPr>
              <p:cNvPr id="14" name="Text Box 19"/>
              <p:cNvSpPr txBox="1">
                <a:spLocks noChangeArrowheads="1"/>
              </p:cNvSpPr>
              <p:nvPr/>
            </p:nvSpPr>
            <p:spPr bwMode="auto">
              <a:xfrm>
                <a:off x="3923" y="1207"/>
                <a:ext cx="725" cy="23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/>
                  <a:t>Enzima </a:t>
                </a:r>
              </a:p>
            </p:txBody>
          </p:sp>
        </p:grpSp>
        <p:sp>
          <p:nvSpPr>
            <p:cNvPr id="6" name="Oval 20"/>
            <p:cNvSpPr>
              <a:spLocks noChangeArrowheads="1"/>
            </p:cNvSpPr>
            <p:nvPr/>
          </p:nvSpPr>
          <p:spPr bwMode="auto">
            <a:xfrm>
              <a:off x="1066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1</a:t>
              </a:r>
            </a:p>
          </p:txBody>
        </p:sp>
        <p:sp>
          <p:nvSpPr>
            <p:cNvPr id="7" name="Oval 21"/>
            <p:cNvSpPr>
              <a:spLocks noChangeArrowheads="1"/>
            </p:cNvSpPr>
            <p:nvPr/>
          </p:nvSpPr>
          <p:spPr bwMode="auto">
            <a:xfrm>
              <a:off x="2064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2</a:t>
              </a:r>
            </a:p>
          </p:txBody>
        </p:sp>
        <p:sp>
          <p:nvSpPr>
            <p:cNvPr id="8" name="Oval 22"/>
            <p:cNvSpPr>
              <a:spLocks noChangeArrowheads="1"/>
            </p:cNvSpPr>
            <p:nvPr/>
          </p:nvSpPr>
          <p:spPr bwMode="auto">
            <a:xfrm>
              <a:off x="3061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3</a:t>
              </a:r>
            </a:p>
          </p:txBody>
        </p:sp>
        <p:sp>
          <p:nvSpPr>
            <p:cNvPr id="9" name="Oval 23"/>
            <p:cNvSpPr>
              <a:spLocks noChangeArrowheads="1"/>
            </p:cNvSpPr>
            <p:nvPr/>
          </p:nvSpPr>
          <p:spPr bwMode="auto">
            <a:xfrm>
              <a:off x="4150" y="1434"/>
              <a:ext cx="273" cy="2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8"/>
          <p:cNvSpPr txBox="1">
            <a:spLocks noChangeArrowheads="1"/>
          </p:cNvSpPr>
          <p:nvPr/>
        </p:nvSpPr>
        <p:spPr bwMode="auto">
          <a:xfrm>
            <a:off x="971550" y="9810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357188" y="260350"/>
            <a:ext cx="8572500" cy="1076325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/>
              <a:t>PROPIEDADES DE LAS ENZIMAS ALOSTERICAS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idx="1"/>
          </p:nvPr>
        </p:nvSpPr>
        <p:spPr>
          <a:solidFill>
            <a:schemeClr val="bg1">
              <a:lumMod val="85000"/>
            </a:schemeClr>
          </a:solidFill>
        </p:spPr>
        <p:txBody>
          <a:bodyPr>
            <a:normAutofit lnSpcReduction="10000"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smtClean="0"/>
              <a:t>Poseen un sitio de unión a un metabolito regulador (sitio alostérico)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smtClean="0"/>
              <a:t>La unión del metabolito a la enzima es de carácter reversible y no covalente.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smtClean="0"/>
              <a:t>Son homotrópicas o heterotrópicas.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smtClean="0"/>
              <a:t>En general poseen dos o mas sitios reguladores.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smtClean="0"/>
              <a:t>La mayoría posee dos o mas cadenas polipeptídicas o subunidades.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smtClean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smtClean="0"/>
              <a:t>En general tienen un comportamiento cinético sigmoideo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7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7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7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7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9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CINETICA DE UNA ENZIMA ALOSTERICA</a:t>
            </a:r>
            <a:br>
              <a:rPr lang="es-ES" sz="2800" dirty="0" smtClean="0">
                <a:solidFill>
                  <a:schemeClr val="tx1"/>
                </a:solidFill>
              </a:rPr>
            </a:br>
            <a:r>
              <a:rPr lang="es-ES" sz="2800" dirty="0" smtClean="0">
                <a:solidFill>
                  <a:schemeClr val="tx1"/>
                </a:solidFill>
              </a:rPr>
              <a:t>Curva Sigmoidea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1455755" y="1193821"/>
            <a:ext cx="5616575" cy="5235575"/>
            <a:chOff x="1741488" y="1000125"/>
            <a:chExt cx="5616575" cy="5235575"/>
          </a:xfrm>
        </p:grpSpPr>
        <p:grpSp>
          <p:nvGrpSpPr>
            <p:cNvPr id="59394" name="Group 13"/>
            <p:cNvGrpSpPr>
              <a:grpSpLocks/>
            </p:cNvGrpSpPr>
            <p:nvPr/>
          </p:nvGrpSpPr>
          <p:grpSpPr bwMode="auto">
            <a:xfrm>
              <a:off x="1741488" y="1000125"/>
              <a:ext cx="5616575" cy="5235575"/>
              <a:chOff x="930" y="1022"/>
              <a:chExt cx="3538" cy="3298"/>
            </a:xfrm>
          </p:grpSpPr>
          <p:pic>
            <p:nvPicPr>
              <p:cNvPr id="59396" name="Picture 6" descr="fi11p3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30" y="1022"/>
                <a:ext cx="3538" cy="32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9397" name="Rectangle 10"/>
              <p:cNvSpPr>
                <a:spLocks noChangeArrowheads="1"/>
              </p:cNvSpPr>
              <p:nvPr/>
            </p:nvSpPr>
            <p:spPr bwMode="auto">
              <a:xfrm>
                <a:off x="1701" y="1979"/>
                <a:ext cx="816" cy="8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59398" name="Rectangle 11"/>
              <p:cNvSpPr>
                <a:spLocks noChangeArrowheads="1"/>
              </p:cNvSpPr>
              <p:nvPr/>
            </p:nvSpPr>
            <p:spPr bwMode="auto">
              <a:xfrm>
                <a:off x="3198" y="2069"/>
                <a:ext cx="816" cy="86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7" name="6 Rectángulo"/>
            <p:cNvSpPr/>
            <p:nvPr/>
          </p:nvSpPr>
          <p:spPr>
            <a:xfrm>
              <a:off x="4214810" y="5286388"/>
              <a:ext cx="571504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bg1"/>
                </a:solidFill>
              </a:rPr>
              <a:t>Regulación de la actividad de la </a:t>
            </a:r>
            <a:r>
              <a:rPr lang="es-ES" sz="3200" i="1" smtClean="0">
                <a:solidFill>
                  <a:schemeClr val="bg1"/>
                </a:solidFill>
              </a:rPr>
              <a:t>Aspartato transcarbamilasa (ATCasa)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981200" y="1524000"/>
            <a:ext cx="5334000" cy="5029200"/>
            <a:chOff x="1248" y="960"/>
            <a:chExt cx="3360" cy="3168"/>
          </a:xfrm>
        </p:grpSpPr>
        <p:pic>
          <p:nvPicPr>
            <p:cNvPr id="60420" name="Picture 7"/>
            <p:cNvPicPr>
              <a:picLocks noChangeAspect="1" noChangeArrowheads="1"/>
            </p:cNvPicPr>
            <p:nvPr/>
          </p:nvPicPr>
          <p:blipFill>
            <a:blip r:embed="rId2">
              <a:lum bright="-12000" contrast="48000"/>
            </a:blip>
            <a:srcRect/>
            <a:stretch>
              <a:fillRect/>
            </a:stretch>
          </p:blipFill>
          <p:spPr bwMode="auto">
            <a:xfrm>
              <a:off x="1392" y="1184"/>
              <a:ext cx="2736" cy="2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21" name="Rectangle 8"/>
            <p:cNvSpPr>
              <a:spLocks noChangeArrowheads="1"/>
            </p:cNvSpPr>
            <p:nvPr/>
          </p:nvSpPr>
          <p:spPr bwMode="auto">
            <a:xfrm>
              <a:off x="1248" y="960"/>
              <a:ext cx="3360" cy="316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52230" name="Rectangle 11"/>
            <p:cNvSpPr>
              <a:spLocks noChangeArrowheads="1"/>
            </p:cNvSpPr>
            <p:nvPr/>
          </p:nvSpPr>
          <p:spPr bwMode="auto">
            <a:xfrm>
              <a:off x="1440" y="1665"/>
              <a:ext cx="336" cy="148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s-ES_tradnl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bg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vi</a:t>
              </a:r>
            </a:p>
          </p:txBody>
        </p:sp>
        <p:sp>
          <p:nvSpPr>
            <p:cNvPr id="60423" name="Text Box 12"/>
            <p:cNvSpPr txBox="1">
              <a:spLocks noChangeArrowheads="1"/>
            </p:cNvSpPr>
            <p:nvPr/>
          </p:nvSpPr>
          <p:spPr bwMode="auto">
            <a:xfrm>
              <a:off x="1440" y="1296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/>
                <a:t>v</a:t>
              </a:r>
            </a:p>
          </p:txBody>
        </p:sp>
        <p:sp>
          <p:nvSpPr>
            <p:cNvPr id="60424" name="Text Box 13"/>
            <p:cNvSpPr txBox="1">
              <a:spLocks noChangeArrowheads="1"/>
            </p:cNvSpPr>
            <p:nvPr/>
          </p:nvSpPr>
          <p:spPr bwMode="auto">
            <a:xfrm>
              <a:off x="2565" y="3645"/>
              <a:ext cx="1464" cy="23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 err="1">
                  <a:solidFill>
                    <a:srgbClr val="FF0000"/>
                  </a:solidFill>
                </a:rPr>
                <a:t>Aspartato</a:t>
              </a:r>
              <a:r>
                <a:rPr lang="es-ES" b="1" dirty="0">
                  <a:solidFill>
                    <a:srgbClr val="FF0000"/>
                  </a:solidFill>
                </a:rPr>
                <a:t> (</a:t>
              </a:r>
              <a:r>
                <a:rPr lang="es-ES" b="1" dirty="0" err="1">
                  <a:solidFill>
                    <a:srgbClr val="FF0000"/>
                  </a:solidFill>
                </a:rPr>
                <a:t>mM</a:t>
              </a:r>
              <a:r>
                <a:rPr lang="es-ES" b="1" dirty="0">
                  <a:solidFill>
                    <a:srgbClr val="FF0000"/>
                  </a:solidFill>
                </a:rPr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10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086225"/>
          </a:xfrm>
          <a:solidFill>
            <a:schemeClr val="bg1">
              <a:lumMod val="85000"/>
            </a:schemeClr>
          </a:solidFill>
        </p:spPr>
        <p:txBody>
          <a:bodyPr>
            <a:normAutofit fontScale="92500"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 smtClean="0"/>
              <a:t>Hexoquinasa</a:t>
            </a:r>
            <a:r>
              <a:rPr lang="es-ES" sz="2400" b="1" i="1" dirty="0" smtClean="0"/>
              <a:t>, </a:t>
            </a:r>
            <a:r>
              <a:rPr lang="es-ES" sz="2400" b="1" i="1" dirty="0" err="1" smtClean="0"/>
              <a:t>Fosfofructoquinasa</a:t>
            </a:r>
            <a:r>
              <a:rPr lang="es-ES" sz="2400" b="1" dirty="0" smtClean="0"/>
              <a:t> </a:t>
            </a:r>
            <a:r>
              <a:rPr lang="es-ES" sz="2400" b="1" i="1" dirty="0" smtClean="0"/>
              <a:t>y </a:t>
            </a:r>
            <a:r>
              <a:rPr lang="es-ES" sz="2400" b="1" i="1" dirty="0" err="1" smtClean="0"/>
              <a:t>Piruvato</a:t>
            </a:r>
            <a:r>
              <a:rPr lang="es-ES" sz="2400" b="1" i="1" dirty="0" smtClean="0"/>
              <a:t> Quinasa</a:t>
            </a:r>
            <a:r>
              <a:rPr lang="es-ES" sz="2400" b="1" dirty="0" smtClean="0"/>
              <a:t>                                                    						</a:t>
            </a:r>
            <a:r>
              <a:rPr lang="es-ES" sz="2400" b="1" dirty="0" smtClean="0">
                <a:solidFill>
                  <a:schemeClr val="accent2"/>
                </a:solidFill>
              </a:rPr>
              <a:t>Vía </a:t>
            </a:r>
            <a:r>
              <a:rPr lang="es-ES" sz="2400" b="1" dirty="0" err="1" smtClean="0">
                <a:solidFill>
                  <a:schemeClr val="accent2"/>
                </a:solidFill>
              </a:rPr>
              <a:t>glicolítica</a:t>
            </a:r>
            <a:endParaRPr lang="es-ES" sz="2400" b="1" dirty="0" smtClean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 smtClean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 smtClean="0"/>
              <a:t>AcetilCoA</a:t>
            </a:r>
            <a:r>
              <a:rPr lang="es-ES" sz="2400" b="1" i="1" dirty="0" smtClean="0"/>
              <a:t> </a:t>
            </a:r>
            <a:r>
              <a:rPr lang="es-ES" sz="2400" b="1" i="1" dirty="0" err="1" smtClean="0"/>
              <a:t>carboxilasa</a:t>
            </a:r>
            <a:r>
              <a:rPr lang="es-ES" sz="2400" b="1" dirty="0" smtClean="0"/>
              <a:t>                    </a:t>
            </a:r>
            <a:r>
              <a:rPr lang="es-ES" sz="2400" b="1" dirty="0" smtClean="0">
                <a:solidFill>
                  <a:schemeClr val="accent2"/>
                </a:solidFill>
              </a:rPr>
              <a:t>Biosíntesis de lípidos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" sz="2400" b="1" dirty="0" smtClean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 smtClean="0"/>
              <a:t>Aspartato</a:t>
            </a:r>
            <a:r>
              <a:rPr lang="es-ES" sz="2400" b="1" i="1" dirty="0" smtClean="0"/>
              <a:t> </a:t>
            </a:r>
            <a:r>
              <a:rPr lang="es-ES" sz="2400" b="1" i="1" dirty="0" err="1" smtClean="0"/>
              <a:t>Transcarbamilasa</a:t>
            </a:r>
            <a:r>
              <a:rPr lang="es-ES" sz="2400" b="1" dirty="0" smtClean="0"/>
              <a:t>          </a:t>
            </a:r>
            <a:r>
              <a:rPr lang="es-ES" sz="2400" b="1" dirty="0" smtClean="0">
                <a:solidFill>
                  <a:schemeClr val="accent2"/>
                </a:solidFill>
              </a:rPr>
              <a:t>Biosíntesis de nucleó-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 smtClean="0">
                <a:solidFill>
                  <a:schemeClr val="accent2"/>
                </a:solidFill>
              </a:rPr>
              <a:t>                                                          </a:t>
            </a:r>
            <a:r>
              <a:rPr lang="es-ES" sz="2400" b="1" dirty="0" err="1" smtClean="0">
                <a:solidFill>
                  <a:schemeClr val="accent2"/>
                </a:solidFill>
              </a:rPr>
              <a:t>tidos</a:t>
            </a:r>
            <a:r>
              <a:rPr lang="es-ES" sz="2400" b="1" dirty="0" smtClean="0">
                <a:solidFill>
                  <a:schemeClr val="accent2"/>
                </a:solidFill>
              </a:rPr>
              <a:t> </a:t>
            </a:r>
            <a:r>
              <a:rPr lang="es-ES" sz="2400" b="1" dirty="0" err="1" smtClean="0">
                <a:solidFill>
                  <a:schemeClr val="accent2"/>
                </a:solidFill>
              </a:rPr>
              <a:t>pirimidínicos</a:t>
            </a:r>
            <a:endParaRPr lang="es-ES" sz="2400" b="1" dirty="0" smtClean="0">
              <a:solidFill>
                <a:schemeClr val="accent2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err="1" smtClean="0"/>
              <a:t>Glutamato</a:t>
            </a:r>
            <a:r>
              <a:rPr lang="es-ES" sz="2400" b="1" i="1" dirty="0" smtClean="0"/>
              <a:t> Deshidrogenasa</a:t>
            </a:r>
            <a:r>
              <a:rPr lang="es-ES" sz="2400" b="1" dirty="0" smtClean="0"/>
              <a:t>                </a:t>
            </a:r>
            <a:r>
              <a:rPr lang="es-ES" sz="2400" b="1" dirty="0" smtClean="0">
                <a:solidFill>
                  <a:schemeClr val="accent2"/>
                </a:solidFill>
              </a:rPr>
              <a:t>Degradación de 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" sz="2400" b="1" dirty="0" smtClean="0">
                <a:solidFill>
                  <a:schemeClr val="accent2"/>
                </a:solidFill>
              </a:rPr>
              <a:t>                                                                    aminoácidos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i="1" dirty="0" smtClean="0"/>
              <a:t>Citrato </a:t>
            </a:r>
            <a:r>
              <a:rPr lang="es-ES" sz="2400" b="1" i="1" dirty="0" err="1" smtClean="0"/>
              <a:t>sintasa</a:t>
            </a:r>
            <a:r>
              <a:rPr lang="es-ES" sz="2400" b="1" i="1" dirty="0" smtClean="0"/>
              <a:t>, </a:t>
            </a:r>
            <a:r>
              <a:rPr lang="es-ES" sz="2400" b="1" i="1" dirty="0" err="1" smtClean="0"/>
              <a:t>isocitrato</a:t>
            </a:r>
            <a:r>
              <a:rPr lang="es-ES" sz="2400" b="1" i="1" dirty="0" smtClean="0"/>
              <a:t> y a-</a:t>
            </a:r>
            <a:r>
              <a:rPr lang="es-ES" sz="2400" b="1" i="1" dirty="0" err="1" smtClean="0"/>
              <a:t>cetoglutarato</a:t>
            </a:r>
            <a:r>
              <a:rPr lang="es-ES" sz="2400" b="1" i="1" dirty="0" smtClean="0"/>
              <a:t> deshidrogenasas                                    </a:t>
            </a:r>
            <a:r>
              <a:rPr lang="es-ES" sz="2400" b="1" dirty="0" smtClean="0">
                <a:solidFill>
                  <a:schemeClr val="accent2"/>
                </a:solidFill>
              </a:rPr>
              <a:t>Ciclo de </a:t>
            </a:r>
            <a:r>
              <a:rPr lang="es-ES" sz="2400" b="1" dirty="0" err="1" smtClean="0">
                <a:solidFill>
                  <a:schemeClr val="accent2"/>
                </a:solidFill>
              </a:rPr>
              <a:t>Krebs</a:t>
            </a:r>
            <a:endParaRPr lang="es-ES" sz="2400" b="1" dirty="0" smtClean="0">
              <a:solidFill>
                <a:schemeClr val="accent2"/>
              </a:solidFill>
            </a:endParaRPr>
          </a:p>
        </p:txBody>
      </p:sp>
      <p:sp>
        <p:nvSpPr>
          <p:cNvPr id="53250" name="Rectangle 6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 smtClean="0">
                <a:solidFill>
                  <a:schemeClr val="tx1"/>
                </a:solidFill>
              </a:rPr>
              <a:t>EJEMPLOS DE ENZIMAS ALOSTERICAS</a:t>
            </a:r>
          </a:p>
        </p:txBody>
      </p:sp>
      <p:sp>
        <p:nvSpPr>
          <p:cNvPr id="61444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5976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512762" y="122238"/>
            <a:ext cx="8229601" cy="1143000"/>
          </a:xfrm>
          <a:solidFill>
            <a:srgbClr val="92D05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PE" dirty="0" smtClean="0">
                <a:solidFill>
                  <a:schemeClr val="accent6">
                    <a:lumMod val="50000"/>
                  </a:schemeClr>
                </a:solidFill>
              </a:rPr>
              <a:t>COOPERATIVIDAD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07950" y="3140084"/>
            <a:ext cx="3571875" cy="519113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PE" sz="2800" b="1" dirty="0">
                <a:solidFill>
                  <a:schemeClr val="accent6">
                    <a:lumMod val="50000"/>
                  </a:schemeClr>
                </a:solidFill>
              </a:rPr>
              <a:t>COOPERATIVIDAD </a:t>
            </a:r>
          </a:p>
        </p:txBody>
      </p:sp>
      <p:sp>
        <p:nvSpPr>
          <p:cNvPr id="6" name="5 Elipse"/>
          <p:cNvSpPr/>
          <p:nvPr/>
        </p:nvSpPr>
        <p:spPr>
          <a:xfrm>
            <a:off x="3492500" y="2274897"/>
            <a:ext cx="1928813" cy="78581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sz="2000" b="1" dirty="0">
                <a:solidFill>
                  <a:schemeClr val="accent6">
                    <a:lumMod val="50000"/>
                  </a:schemeClr>
                </a:solidFill>
              </a:rPr>
              <a:t>POSITIVA</a:t>
            </a:r>
          </a:p>
        </p:txBody>
      </p:sp>
      <p:sp>
        <p:nvSpPr>
          <p:cNvPr id="7" name="6 Elipse"/>
          <p:cNvSpPr/>
          <p:nvPr/>
        </p:nvSpPr>
        <p:spPr>
          <a:xfrm>
            <a:off x="3419475" y="3787784"/>
            <a:ext cx="2286000" cy="785813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sz="2000" b="1" dirty="0">
                <a:solidFill>
                  <a:schemeClr val="accent6">
                    <a:lumMod val="50000"/>
                  </a:schemeClr>
                </a:solidFill>
              </a:rPr>
              <a:t>NEGATIVA</a:t>
            </a:r>
          </a:p>
        </p:txBody>
      </p:sp>
      <p:sp>
        <p:nvSpPr>
          <p:cNvPr id="8" name="7 Elipse"/>
          <p:cNvSpPr/>
          <p:nvPr/>
        </p:nvSpPr>
        <p:spPr>
          <a:xfrm>
            <a:off x="5724525" y="2203459"/>
            <a:ext cx="2928938" cy="100012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sz="2000" b="1" dirty="0">
                <a:solidFill>
                  <a:schemeClr val="accent6">
                    <a:lumMod val="50000"/>
                  </a:schemeClr>
                </a:solidFill>
              </a:rPr>
              <a:t>HOMOTROPICA</a:t>
            </a:r>
          </a:p>
        </p:txBody>
      </p:sp>
      <p:sp>
        <p:nvSpPr>
          <p:cNvPr id="9" name="8 Elipse"/>
          <p:cNvSpPr/>
          <p:nvPr/>
        </p:nvSpPr>
        <p:spPr>
          <a:xfrm>
            <a:off x="5795963" y="3571884"/>
            <a:ext cx="3348037" cy="1143000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sz="2000" b="1" dirty="0">
                <a:solidFill>
                  <a:schemeClr val="accent6">
                    <a:lumMod val="50000"/>
                  </a:schemeClr>
                </a:solidFill>
              </a:rPr>
              <a:t>HETEROTROPICA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244476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 smtClean="0">
                <a:solidFill>
                  <a:schemeClr val="bg1"/>
                </a:solidFill>
              </a:rPr>
              <a:t>REGULACION POR MODIFICACION COVALENTE</a:t>
            </a:r>
          </a:p>
        </p:txBody>
      </p:sp>
      <p:pic>
        <p:nvPicPr>
          <p:cNvPr id="62466" name="Picture 10" descr="fi12p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8000" contrast="-16000"/>
          </a:blip>
          <a:srcRect r="25163" b="82422"/>
          <a:stretch>
            <a:fillRect/>
          </a:stretch>
        </p:blipFill>
        <p:spPr>
          <a:xfrm>
            <a:off x="395288" y="3860800"/>
            <a:ext cx="5043487" cy="2081213"/>
          </a:xfrm>
          <a:noFill/>
        </p:spPr>
      </p:pic>
      <p:sp>
        <p:nvSpPr>
          <p:cNvPr id="62468" name="Text Box 12"/>
          <p:cNvSpPr txBox="1">
            <a:spLocks noChangeArrowheads="1"/>
          </p:cNvSpPr>
          <p:nvPr/>
        </p:nvSpPr>
        <p:spPr bwMode="auto">
          <a:xfrm>
            <a:off x="6516688" y="4221163"/>
            <a:ext cx="192881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Fosforilacion</a:t>
            </a:r>
          </a:p>
        </p:txBody>
      </p:sp>
      <p:sp>
        <p:nvSpPr>
          <p:cNvPr id="62469" name="Text Box 14"/>
          <p:cNvSpPr txBox="1">
            <a:spLocks noChangeArrowheads="1"/>
          </p:cNvSpPr>
          <p:nvPr/>
        </p:nvSpPr>
        <p:spPr bwMode="auto">
          <a:xfrm>
            <a:off x="6156325" y="5661025"/>
            <a:ext cx="26638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ADP-Ribosilación</a:t>
            </a:r>
          </a:p>
        </p:txBody>
      </p:sp>
      <p:sp>
        <p:nvSpPr>
          <p:cNvPr id="54279" name="Text Box 15"/>
          <p:cNvSpPr txBox="1">
            <a:spLocks noChangeArrowheads="1"/>
          </p:cNvSpPr>
          <p:nvPr/>
        </p:nvSpPr>
        <p:spPr bwMode="auto">
          <a:xfrm>
            <a:off x="539750" y="4365625"/>
            <a:ext cx="1004888" cy="3381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600" b="1" i="1">
                <a:solidFill>
                  <a:srgbClr val="C00000"/>
                </a:solidFill>
              </a:rPr>
              <a:t>Enzima</a:t>
            </a:r>
          </a:p>
        </p:txBody>
      </p:sp>
      <p:sp>
        <p:nvSpPr>
          <p:cNvPr id="62471" name="Text Box 13"/>
          <p:cNvSpPr txBox="1">
            <a:spLocks noChangeArrowheads="1"/>
          </p:cNvSpPr>
          <p:nvPr/>
        </p:nvSpPr>
        <p:spPr bwMode="auto">
          <a:xfrm>
            <a:off x="6372225" y="5157788"/>
            <a:ext cx="23050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Fosfoadenilacion</a:t>
            </a:r>
          </a:p>
        </p:txBody>
      </p:sp>
      <p:sp>
        <p:nvSpPr>
          <p:cNvPr id="54282" name="Text Box 16"/>
          <p:cNvSpPr txBox="1">
            <a:spLocks noChangeArrowheads="1"/>
          </p:cNvSpPr>
          <p:nvPr/>
        </p:nvSpPr>
        <p:spPr bwMode="auto">
          <a:xfrm>
            <a:off x="2700338" y="4365625"/>
            <a:ext cx="1076325" cy="3381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600" b="1" i="1" dirty="0">
                <a:solidFill>
                  <a:srgbClr val="C00000"/>
                </a:solidFill>
              </a:rPr>
              <a:t>Enzima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179388" y="1557338"/>
            <a:ext cx="8713787" cy="19208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AR" sz="2000" b="1">
                <a:solidFill>
                  <a:srgbClr val="800000"/>
                </a:solidFill>
              </a:rPr>
              <a:t>POR UNION COVALENTE DE GRUPOS (FOSFATOS , ADENILATOS, ETC.)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000" b="1">
                <a:solidFill>
                  <a:srgbClr val="800000"/>
                </a:solidFill>
              </a:rPr>
              <a:t>INTERVIENEN ENZIMAS: QUINASAS, FOSFATASAS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AR" sz="2000" b="1">
                <a:solidFill>
                  <a:srgbClr val="800000"/>
                </a:solidFill>
              </a:rPr>
              <a:t>LA UNION DEL GRUPO PUEDE ACTIVAR O INHIBIR LA ENZIMA POR UN CAMBIO CONFORMACIONAL</a:t>
            </a:r>
            <a:endParaRPr lang="es-ES" sz="20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214282" y="1481138"/>
            <a:ext cx="8643998" cy="5019696"/>
          </a:xfrm>
          <a:noFill/>
          <a:ln>
            <a:noFill/>
          </a:ln>
        </p:spPr>
        <p:txBody>
          <a:bodyPr>
            <a:noAutofit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b="1" dirty="0" smtClean="0">
                <a:solidFill>
                  <a:schemeClr val="accent6">
                    <a:lumMod val="50000"/>
                  </a:schemeClr>
                </a:solidFill>
              </a:rPr>
              <a:t>1850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, Louis Pasteur ‘fermentos’ de las levaduras.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b="1" dirty="0" smtClean="0">
                <a:solidFill>
                  <a:schemeClr val="accent6">
                    <a:lumMod val="50000"/>
                  </a:schemeClr>
                </a:solidFill>
              </a:rPr>
              <a:t>1897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, Edward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Buchner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(los fermentos se pueden aislar de las levaduras).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Fredrick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W.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Kühne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(llamó a esos fermentos ‘</a:t>
            </a:r>
            <a:r>
              <a:rPr lang="es-ES" sz="2600" b="1" dirty="0" smtClean="0">
                <a:solidFill>
                  <a:schemeClr val="accent6">
                    <a:lumMod val="50000"/>
                  </a:schemeClr>
                </a:solidFill>
              </a:rPr>
              <a:t>enzimas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”).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b="1" dirty="0" smtClean="0">
                <a:solidFill>
                  <a:schemeClr val="accent6">
                    <a:lumMod val="50000"/>
                  </a:schemeClr>
                </a:solidFill>
              </a:rPr>
              <a:t>1926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, James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Sumner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(ureasa, estructura proteica).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b="1" dirty="0" smtClean="0">
                <a:solidFill>
                  <a:schemeClr val="accent6">
                    <a:lumMod val="50000"/>
                  </a:schemeClr>
                </a:solidFill>
              </a:rPr>
              <a:t>1930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, John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Northrop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y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Moses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Kunitz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- (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pepsina,tripsina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y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quimotripsina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).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Ultimos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50 años (estructura y función).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b="1" dirty="0" smtClean="0">
                <a:solidFill>
                  <a:schemeClr val="accent6">
                    <a:lumMod val="50000"/>
                  </a:schemeClr>
                </a:solidFill>
              </a:rPr>
              <a:t>1963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- 1º Secuencia de aminoácidos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ribonucleasa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pancreática bovina A.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b="1" dirty="0" smtClean="0">
                <a:solidFill>
                  <a:schemeClr val="accent6">
                    <a:lumMod val="50000"/>
                  </a:schemeClr>
                </a:solidFill>
              </a:rPr>
              <a:t>1965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, 1º estructura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Rx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es-ES" sz="2600" dirty="0" err="1" smtClean="0">
                <a:solidFill>
                  <a:schemeClr val="accent6">
                    <a:lumMod val="50000"/>
                  </a:schemeClr>
                </a:solidFill>
              </a:rPr>
              <a:t>lisozima</a:t>
            </a:r>
            <a:r>
              <a:rPr lang="es-ES" sz="2600" dirty="0" smtClean="0">
                <a:solidFill>
                  <a:schemeClr val="accent6">
                    <a:lumMod val="50000"/>
                  </a:schemeClr>
                </a:solidFill>
              </a:rPr>
              <a:t> de la clara de huevo de gallina.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</a:rPr>
              <a:t>1983</a:t>
            </a:r>
            <a:r>
              <a:rPr lang="es-MX" sz="2600" dirty="0" smtClean="0">
                <a:solidFill>
                  <a:schemeClr val="accent6">
                    <a:lumMod val="50000"/>
                  </a:schemeClr>
                </a:solidFill>
              </a:rPr>
              <a:t>.Sidney </a:t>
            </a:r>
            <a:r>
              <a:rPr lang="es-MX" sz="2600" dirty="0" err="1" smtClean="0">
                <a:solidFill>
                  <a:schemeClr val="accent6">
                    <a:lumMod val="50000"/>
                  </a:schemeClr>
                </a:solidFill>
              </a:rPr>
              <a:t>Altman</a:t>
            </a:r>
            <a:r>
              <a:rPr lang="es-MX" sz="2600" dirty="0" smtClean="0">
                <a:solidFill>
                  <a:schemeClr val="accent6">
                    <a:lumMod val="50000"/>
                  </a:schemeClr>
                </a:solidFill>
              </a:rPr>
              <a:t> y colaboradores. El ARN de la </a:t>
            </a:r>
            <a:r>
              <a:rPr lang="es-MX" sz="2600" dirty="0" err="1" smtClean="0">
                <a:solidFill>
                  <a:schemeClr val="accent6">
                    <a:lumMod val="50000"/>
                  </a:schemeClr>
                </a:solidFill>
              </a:rPr>
              <a:t>ribonucleasa</a:t>
            </a:r>
            <a:r>
              <a:rPr lang="es-MX" sz="2600" dirty="0" smtClean="0">
                <a:solidFill>
                  <a:schemeClr val="accent6">
                    <a:lumMod val="50000"/>
                  </a:schemeClr>
                </a:solidFill>
              </a:rPr>
              <a:t> P tiene actividad catalítica.</a:t>
            </a:r>
            <a:endParaRPr lang="es-ES" sz="2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95288" y="333375"/>
            <a:ext cx="8172450" cy="66673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s-AR" sz="2800" b="1" dirty="0"/>
              <a:t>UN POCO DE </a:t>
            </a:r>
            <a:r>
              <a:rPr lang="es-AR" sz="2800" b="1" dirty="0" smtClean="0"/>
              <a:t>HISTORIA…</a:t>
            </a:r>
            <a:endParaRPr lang="es-E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4000" smtClean="0">
                <a:solidFill>
                  <a:schemeClr val="tx1"/>
                </a:solidFill>
              </a:rPr>
              <a:t>Ejemplo de regulación covalente</a:t>
            </a:r>
          </a:p>
        </p:txBody>
      </p:sp>
      <p:sp>
        <p:nvSpPr>
          <p:cNvPr id="63491" name="Line 5"/>
          <p:cNvSpPr>
            <a:spLocks noChangeShapeType="1"/>
          </p:cNvSpPr>
          <p:nvPr/>
        </p:nvSpPr>
        <p:spPr bwMode="auto">
          <a:xfrm>
            <a:off x="2971800" y="2805113"/>
            <a:ext cx="114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684213" y="2054225"/>
            <a:ext cx="7561262" cy="4470400"/>
            <a:chOff x="431" y="1253"/>
            <a:chExt cx="4763" cy="2816"/>
          </a:xfrm>
        </p:grpSpPr>
        <p:grpSp>
          <p:nvGrpSpPr>
            <p:cNvPr id="63493" name="Group 47"/>
            <p:cNvGrpSpPr>
              <a:grpSpLocks/>
            </p:cNvGrpSpPr>
            <p:nvPr/>
          </p:nvGrpSpPr>
          <p:grpSpPr bwMode="auto">
            <a:xfrm>
              <a:off x="2517" y="1888"/>
              <a:ext cx="1905" cy="1361"/>
              <a:chOff x="2517" y="1888"/>
              <a:chExt cx="1905" cy="1361"/>
            </a:xfrm>
          </p:grpSpPr>
          <p:sp>
            <p:nvSpPr>
              <p:cNvPr id="63519" name="Line 25"/>
              <p:cNvSpPr>
                <a:spLocks noChangeShapeType="1"/>
              </p:cNvSpPr>
              <p:nvPr/>
            </p:nvSpPr>
            <p:spPr bwMode="auto">
              <a:xfrm flipV="1">
                <a:off x="3288" y="1888"/>
                <a:ext cx="0" cy="136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20" name="Text Box 24"/>
              <p:cNvSpPr txBox="1">
                <a:spLocks noChangeArrowheads="1"/>
              </p:cNvSpPr>
              <p:nvPr/>
            </p:nvSpPr>
            <p:spPr bwMode="auto">
              <a:xfrm>
                <a:off x="3379" y="2432"/>
                <a:ext cx="1043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2000" b="1" i="1">
                    <a:cs typeface="Times New Roman" pitchFamily="18" charset="0"/>
                  </a:rPr>
                  <a:t>Fosforilasa fosfatasa</a:t>
                </a:r>
                <a:endParaRPr lang="es-MX" sz="2000" b="1"/>
              </a:p>
            </p:txBody>
          </p:sp>
          <p:sp>
            <p:nvSpPr>
              <p:cNvPr id="63521" name="AutoShape 12"/>
              <p:cNvSpPr>
                <a:spLocks noChangeArrowheads="1"/>
              </p:cNvSpPr>
              <p:nvPr/>
            </p:nvSpPr>
            <p:spPr bwMode="auto">
              <a:xfrm rot="-5547786">
                <a:off x="2774" y="2629"/>
                <a:ext cx="677" cy="283"/>
              </a:xfrm>
              <a:prstGeom prst="curvedUpArrow">
                <a:avLst>
                  <a:gd name="adj1" fmla="val 47845"/>
                  <a:gd name="adj2" fmla="val 95689"/>
                  <a:gd name="adj3" fmla="val 3333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3522" name="Text Box 8"/>
              <p:cNvSpPr txBox="1">
                <a:spLocks noChangeArrowheads="1"/>
              </p:cNvSpPr>
              <p:nvPr/>
            </p:nvSpPr>
            <p:spPr bwMode="auto">
              <a:xfrm>
                <a:off x="2517" y="2409"/>
                <a:ext cx="533" cy="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54000" tIns="118800"/>
              <a:lstStyle/>
              <a:p>
                <a:r>
                  <a:rPr lang="es-ES" sz="2000" b="1">
                    <a:cs typeface="Times New Roman" pitchFamily="18" charset="0"/>
                  </a:rPr>
                  <a:t>  2 Pi</a:t>
                </a:r>
              </a:p>
              <a:p>
                <a:endParaRPr lang="es-ES" sz="2000" b="1"/>
              </a:p>
              <a:p>
                <a:pPr eaLnBrk="0" hangingPunct="0"/>
                <a:r>
                  <a:rPr lang="es-ES" sz="2000" b="1">
                    <a:cs typeface="Times New Roman" pitchFamily="18" charset="0"/>
                  </a:rPr>
                  <a:t>2 H</a:t>
                </a:r>
                <a:r>
                  <a:rPr lang="es-ES" sz="2000" b="1" baseline="-30000">
                    <a:cs typeface="Times New Roman" pitchFamily="18" charset="0"/>
                  </a:rPr>
                  <a:t>2</a:t>
                </a:r>
                <a:r>
                  <a:rPr lang="es-ES" sz="2000" b="1">
                    <a:cs typeface="Times New Roman" pitchFamily="18" charset="0"/>
                  </a:rPr>
                  <a:t>O</a:t>
                </a:r>
                <a:endParaRPr lang="es-ES" sz="2000" b="1"/>
              </a:p>
            </p:txBody>
          </p:sp>
        </p:grpSp>
        <p:grpSp>
          <p:nvGrpSpPr>
            <p:cNvPr id="63494" name="Group 48"/>
            <p:cNvGrpSpPr>
              <a:grpSpLocks/>
            </p:cNvGrpSpPr>
            <p:nvPr/>
          </p:nvGrpSpPr>
          <p:grpSpPr bwMode="auto">
            <a:xfrm>
              <a:off x="608" y="1888"/>
              <a:ext cx="1863" cy="1361"/>
              <a:chOff x="608" y="1888"/>
              <a:chExt cx="1863" cy="1361"/>
            </a:xfrm>
          </p:grpSpPr>
          <p:sp>
            <p:nvSpPr>
              <p:cNvPr id="63515" name="Line 26"/>
              <p:cNvSpPr>
                <a:spLocks noChangeShapeType="1"/>
              </p:cNvSpPr>
              <p:nvPr/>
            </p:nvSpPr>
            <p:spPr bwMode="auto">
              <a:xfrm>
                <a:off x="1610" y="1888"/>
                <a:ext cx="0" cy="136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16" name="Text Box 11"/>
              <p:cNvSpPr txBox="1">
                <a:spLocks noChangeArrowheads="1"/>
              </p:cNvSpPr>
              <p:nvPr/>
            </p:nvSpPr>
            <p:spPr bwMode="auto">
              <a:xfrm>
                <a:off x="608" y="2387"/>
                <a:ext cx="1047" cy="3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2000" b="1" i="1">
                    <a:cs typeface="Times New Roman" pitchFamily="18" charset="0"/>
                  </a:rPr>
                  <a:t>Fosforilasa</a:t>
                </a:r>
                <a:endParaRPr lang="es-ES" sz="2000" b="1"/>
              </a:p>
              <a:p>
                <a:pPr eaLnBrk="0" hangingPunct="0"/>
                <a:r>
                  <a:rPr lang="es-MX" sz="2000" b="1" i="1">
                    <a:cs typeface="Times New Roman" pitchFamily="18" charset="0"/>
                  </a:rPr>
                  <a:t>quinasa</a:t>
                </a:r>
                <a:endParaRPr lang="es-MX" sz="2000" b="1"/>
              </a:p>
            </p:txBody>
          </p:sp>
          <p:sp>
            <p:nvSpPr>
              <p:cNvPr id="63517" name="AutoShape 10"/>
              <p:cNvSpPr>
                <a:spLocks noChangeArrowheads="1"/>
              </p:cNvSpPr>
              <p:nvPr/>
            </p:nvSpPr>
            <p:spPr bwMode="auto">
              <a:xfrm>
                <a:off x="1658" y="2432"/>
                <a:ext cx="224" cy="725"/>
              </a:xfrm>
              <a:prstGeom prst="curvedRightArrow">
                <a:avLst>
                  <a:gd name="adj1" fmla="val 64732"/>
                  <a:gd name="adj2" fmla="val 129464"/>
                  <a:gd name="adj3" fmla="val 3333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3518" name="Text Box 7"/>
              <p:cNvSpPr txBox="1">
                <a:spLocks noChangeArrowheads="1"/>
              </p:cNvSpPr>
              <p:nvPr/>
            </p:nvSpPr>
            <p:spPr bwMode="auto">
              <a:xfrm>
                <a:off x="1882" y="2478"/>
                <a:ext cx="589" cy="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sz="2000" b="1">
                    <a:cs typeface="Times New Roman" pitchFamily="18" charset="0"/>
                  </a:rPr>
                  <a:t>ATP</a:t>
                </a:r>
              </a:p>
              <a:p>
                <a:endParaRPr lang="es-ES" sz="2000" b="1"/>
              </a:p>
              <a:p>
                <a:pPr eaLnBrk="0" hangingPunct="0"/>
                <a:r>
                  <a:rPr lang="es-MX" sz="2000" b="1">
                    <a:cs typeface="Times New Roman" pitchFamily="18" charset="0"/>
                  </a:rPr>
                  <a:t>ADP</a:t>
                </a:r>
                <a:endParaRPr lang="es-MX" sz="2000" b="1"/>
              </a:p>
            </p:txBody>
          </p:sp>
        </p:grpSp>
        <p:sp>
          <p:nvSpPr>
            <p:cNvPr id="63495" name="Text Box 40"/>
            <p:cNvSpPr txBox="1">
              <a:spLocks noChangeArrowheads="1"/>
            </p:cNvSpPr>
            <p:nvPr/>
          </p:nvSpPr>
          <p:spPr bwMode="auto">
            <a:xfrm>
              <a:off x="1927" y="1933"/>
              <a:ext cx="11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0" hangingPunct="0"/>
              <a:r>
                <a:rPr lang="es-MX" b="1" i="1"/>
                <a:t>Fosforilasa b</a:t>
              </a:r>
              <a:endParaRPr lang="es-ES" b="1"/>
            </a:p>
          </p:txBody>
        </p:sp>
        <p:grpSp>
          <p:nvGrpSpPr>
            <p:cNvPr id="63496" name="Group 46"/>
            <p:cNvGrpSpPr>
              <a:grpSpLocks/>
            </p:cNvGrpSpPr>
            <p:nvPr/>
          </p:nvGrpSpPr>
          <p:grpSpPr bwMode="auto">
            <a:xfrm>
              <a:off x="431" y="3294"/>
              <a:ext cx="3949" cy="775"/>
              <a:chOff x="431" y="3294"/>
              <a:chExt cx="3949" cy="775"/>
            </a:xfrm>
          </p:grpSpPr>
          <p:sp>
            <p:nvSpPr>
              <p:cNvPr id="63506" name="Line 23"/>
              <p:cNvSpPr>
                <a:spLocks noChangeShapeType="1"/>
              </p:cNvSpPr>
              <p:nvPr/>
            </p:nvSpPr>
            <p:spPr bwMode="auto">
              <a:xfrm>
                <a:off x="3243" y="3566"/>
                <a:ext cx="10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07" name="Oval 22"/>
              <p:cNvSpPr>
                <a:spLocks noChangeArrowheads="1"/>
              </p:cNvSpPr>
              <p:nvPr/>
            </p:nvSpPr>
            <p:spPr bwMode="auto">
              <a:xfrm>
                <a:off x="3833" y="3339"/>
                <a:ext cx="547" cy="45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3508" name="AutoShape 21" descr="10%"/>
              <p:cNvSpPr>
                <a:spLocks noChangeArrowheads="1"/>
              </p:cNvSpPr>
              <p:nvPr/>
            </p:nvSpPr>
            <p:spPr bwMode="auto">
              <a:xfrm>
                <a:off x="1363" y="3340"/>
                <a:ext cx="1155" cy="408"/>
              </a:xfrm>
              <a:prstGeom prst="parallelogram">
                <a:avLst>
                  <a:gd name="adj" fmla="val 70772"/>
                </a:avLst>
              </a:prstGeom>
              <a:pattFill prst="pct10">
                <a:fgClr>
                  <a:srgbClr val="FF3300"/>
                </a:fgClr>
                <a:bgClr>
                  <a:srgbClr val="FFFFFF"/>
                </a:bgClr>
              </a:patt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3509" name="AutoShape 20" descr="10%"/>
              <p:cNvSpPr>
                <a:spLocks noChangeArrowheads="1"/>
              </p:cNvSpPr>
              <p:nvPr/>
            </p:nvSpPr>
            <p:spPr bwMode="auto">
              <a:xfrm>
                <a:off x="2224" y="3340"/>
                <a:ext cx="1155" cy="408"/>
              </a:xfrm>
              <a:prstGeom prst="parallelogram">
                <a:avLst>
                  <a:gd name="adj" fmla="val 70772"/>
                </a:avLst>
              </a:prstGeom>
              <a:pattFill prst="pct10">
                <a:fgClr>
                  <a:srgbClr val="FF3300"/>
                </a:fgClr>
                <a:bgClr>
                  <a:srgbClr val="FFFFFF"/>
                </a:bgClr>
              </a:patt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3510" name="Oval 19"/>
              <p:cNvSpPr>
                <a:spLocks noChangeArrowheads="1"/>
              </p:cNvSpPr>
              <p:nvPr/>
            </p:nvSpPr>
            <p:spPr bwMode="auto">
              <a:xfrm>
                <a:off x="431" y="3294"/>
                <a:ext cx="485" cy="45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3511" name="Text Box 18"/>
              <p:cNvSpPr txBox="1">
                <a:spLocks noChangeArrowheads="1"/>
              </p:cNvSpPr>
              <p:nvPr/>
            </p:nvSpPr>
            <p:spPr bwMode="auto">
              <a:xfrm>
                <a:off x="703" y="3385"/>
                <a:ext cx="1092" cy="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b="1">
                    <a:solidFill>
                      <a:srgbClr val="FF3300"/>
                    </a:solidFill>
                    <a:cs typeface="Times New Roman" pitchFamily="18" charset="0"/>
                  </a:rPr>
                  <a:t>P</a:t>
                </a:r>
                <a:r>
                  <a:rPr lang="es-MX" b="1">
                    <a:cs typeface="Times New Roman" pitchFamily="18" charset="0"/>
                  </a:rPr>
                  <a:t> -O-CH</a:t>
                </a:r>
                <a:r>
                  <a:rPr lang="es-MX" b="1" baseline="-30000">
                    <a:cs typeface="Times New Roman" pitchFamily="18" charset="0"/>
                  </a:rPr>
                  <a:t>2</a:t>
                </a:r>
                <a:endParaRPr lang="es-MX" b="1"/>
              </a:p>
            </p:txBody>
          </p:sp>
          <p:sp>
            <p:nvSpPr>
              <p:cNvPr id="63512" name="Text Box 17"/>
              <p:cNvSpPr txBox="1">
                <a:spLocks noChangeArrowheads="1"/>
              </p:cNvSpPr>
              <p:nvPr/>
            </p:nvSpPr>
            <p:spPr bwMode="auto">
              <a:xfrm>
                <a:off x="3334" y="3430"/>
                <a:ext cx="1043" cy="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MX" b="1">
                    <a:cs typeface="Times New Roman" pitchFamily="18" charset="0"/>
                  </a:rPr>
                  <a:t>CH</a:t>
                </a:r>
                <a:r>
                  <a:rPr lang="es-MX" b="1" baseline="-30000">
                    <a:cs typeface="Times New Roman" pitchFamily="18" charset="0"/>
                  </a:rPr>
                  <a:t>2</a:t>
                </a:r>
                <a:r>
                  <a:rPr lang="es-MX" b="1">
                    <a:cs typeface="Times New Roman" pitchFamily="18" charset="0"/>
                  </a:rPr>
                  <a:t>-</a:t>
                </a:r>
                <a:r>
                  <a:rPr lang="es-MX" b="1" baseline="-30000">
                    <a:cs typeface="Times New Roman" pitchFamily="18" charset="0"/>
                  </a:rPr>
                  <a:t> </a:t>
                </a:r>
                <a:r>
                  <a:rPr lang="es-MX" b="1">
                    <a:cs typeface="Times New Roman" pitchFamily="18" charset="0"/>
                  </a:rPr>
                  <a:t>O- </a:t>
                </a:r>
                <a:r>
                  <a:rPr lang="es-MX" b="1">
                    <a:solidFill>
                      <a:srgbClr val="FF3300"/>
                    </a:solidFill>
                    <a:cs typeface="Times New Roman" pitchFamily="18" charset="0"/>
                  </a:rPr>
                  <a:t>P</a:t>
                </a:r>
                <a:endParaRPr lang="es-MX" b="1">
                  <a:solidFill>
                    <a:srgbClr val="FF3300"/>
                  </a:solidFill>
                </a:endParaRPr>
              </a:p>
            </p:txBody>
          </p:sp>
          <p:sp>
            <p:nvSpPr>
              <p:cNvPr id="63513" name="Line 14"/>
              <p:cNvSpPr>
                <a:spLocks noChangeShapeType="1"/>
              </p:cNvSpPr>
              <p:nvPr/>
            </p:nvSpPr>
            <p:spPr bwMode="auto">
              <a:xfrm>
                <a:off x="1383" y="3521"/>
                <a:ext cx="10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14" name="Text Box 41"/>
              <p:cNvSpPr txBox="1">
                <a:spLocks noChangeArrowheads="1"/>
              </p:cNvSpPr>
              <p:nvPr/>
            </p:nvSpPr>
            <p:spPr bwMode="auto">
              <a:xfrm>
                <a:off x="1837" y="3838"/>
                <a:ext cx="108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 eaLnBrk="0" hangingPunct="0"/>
                <a:r>
                  <a:rPr lang="es-MX" b="1" i="1"/>
                  <a:t>Fosforilasa a</a:t>
                </a:r>
                <a:endParaRPr lang="es-ES" b="1"/>
              </a:p>
            </p:txBody>
          </p:sp>
        </p:grpSp>
        <p:sp>
          <p:nvSpPr>
            <p:cNvPr id="63497" name="Text Box 42"/>
            <p:cNvSpPr txBox="1">
              <a:spLocks noChangeArrowheads="1"/>
            </p:cNvSpPr>
            <p:nvPr/>
          </p:nvSpPr>
          <p:spPr bwMode="auto">
            <a:xfrm>
              <a:off x="1837" y="2160"/>
              <a:ext cx="145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0" hangingPunct="0"/>
              <a:r>
                <a:rPr lang="es-MX" b="1">
                  <a:solidFill>
                    <a:schemeClr val="accent2"/>
                  </a:solidFill>
                </a:rPr>
                <a:t>(menos activa)</a:t>
              </a:r>
              <a:endParaRPr lang="es-ES" b="1">
                <a:solidFill>
                  <a:schemeClr val="accent2"/>
                </a:solidFill>
              </a:endParaRPr>
            </a:p>
          </p:txBody>
        </p:sp>
        <p:sp>
          <p:nvSpPr>
            <p:cNvPr id="63498" name="Text Box 43"/>
            <p:cNvSpPr txBox="1">
              <a:spLocks noChangeArrowheads="1"/>
            </p:cNvSpPr>
            <p:nvPr/>
          </p:nvSpPr>
          <p:spPr bwMode="auto">
            <a:xfrm>
              <a:off x="3515" y="1706"/>
              <a:ext cx="16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0" hangingPunct="0"/>
              <a:r>
                <a:rPr lang="es-MX">
                  <a:solidFill>
                    <a:srgbClr val="5A1AE8"/>
                  </a:solidFill>
                </a:rPr>
                <a:t>(Cadena lateral de Ser)</a:t>
              </a:r>
              <a:endParaRPr lang="es-ES">
                <a:solidFill>
                  <a:srgbClr val="5A1AE8"/>
                </a:solidFill>
              </a:endParaRPr>
            </a:p>
          </p:txBody>
        </p:sp>
        <p:grpSp>
          <p:nvGrpSpPr>
            <p:cNvPr id="63499" name="Group 45"/>
            <p:cNvGrpSpPr>
              <a:grpSpLocks/>
            </p:cNvGrpSpPr>
            <p:nvPr/>
          </p:nvGrpSpPr>
          <p:grpSpPr bwMode="auto">
            <a:xfrm>
              <a:off x="885" y="1253"/>
              <a:ext cx="3447" cy="516"/>
              <a:chOff x="885" y="1253"/>
              <a:chExt cx="3447" cy="516"/>
            </a:xfrm>
          </p:grpSpPr>
          <p:sp>
            <p:nvSpPr>
              <p:cNvPr id="63500" name="Line 4"/>
              <p:cNvSpPr>
                <a:spLocks noChangeShapeType="1"/>
              </p:cNvSpPr>
              <p:nvPr/>
            </p:nvSpPr>
            <p:spPr bwMode="auto">
              <a:xfrm>
                <a:off x="1493" y="1525"/>
                <a:ext cx="7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01" name="Rectangle 28" descr="10%"/>
              <p:cNvSpPr>
                <a:spLocks noChangeArrowheads="1"/>
              </p:cNvSpPr>
              <p:nvPr/>
            </p:nvSpPr>
            <p:spPr bwMode="auto">
              <a:xfrm>
                <a:off x="1610" y="1253"/>
                <a:ext cx="817" cy="516"/>
              </a:xfrm>
              <a:prstGeom prst="rect">
                <a:avLst/>
              </a:prstGeom>
              <a:pattFill prst="pct10">
                <a:fgClr>
                  <a:srgbClr val="5A1AE8"/>
                </a:fgClr>
                <a:bgClr>
                  <a:srgbClr val="FFFFFF"/>
                </a:bgClr>
              </a:pattFill>
              <a:ln w="9525">
                <a:solidFill>
                  <a:srgbClr val="5A1AE8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3502" name="Rectangle 27" descr="10%"/>
              <p:cNvSpPr>
                <a:spLocks noChangeArrowheads="1"/>
              </p:cNvSpPr>
              <p:nvPr/>
            </p:nvSpPr>
            <p:spPr bwMode="auto">
              <a:xfrm>
                <a:off x="2426" y="1253"/>
                <a:ext cx="953" cy="516"/>
              </a:xfrm>
              <a:prstGeom prst="rect">
                <a:avLst/>
              </a:prstGeom>
              <a:pattFill prst="pct10">
                <a:fgClr>
                  <a:srgbClr val="5A1AE8"/>
                </a:fgClr>
                <a:bgClr>
                  <a:srgbClr val="FFFFFF"/>
                </a:bgClr>
              </a:pattFill>
              <a:ln w="9525">
                <a:solidFill>
                  <a:srgbClr val="5A1AE8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3503" name="Text Box 38"/>
              <p:cNvSpPr txBox="1">
                <a:spLocks noChangeArrowheads="1"/>
              </p:cNvSpPr>
              <p:nvPr/>
            </p:nvSpPr>
            <p:spPr bwMode="auto">
              <a:xfrm>
                <a:off x="3470" y="1389"/>
                <a:ext cx="86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MX" b="1"/>
                  <a:t>CH</a:t>
                </a:r>
                <a:r>
                  <a:rPr lang="es-MX" b="1" baseline="-25000"/>
                  <a:t>2</a:t>
                </a:r>
                <a:r>
                  <a:rPr lang="es-MX" b="1"/>
                  <a:t>- HO</a:t>
                </a:r>
                <a:endParaRPr lang="es-ES" b="1"/>
              </a:p>
            </p:txBody>
          </p:sp>
          <p:sp>
            <p:nvSpPr>
              <p:cNvPr id="63504" name="Text Box 39"/>
              <p:cNvSpPr txBox="1">
                <a:spLocks noChangeArrowheads="1"/>
              </p:cNvSpPr>
              <p:nvPr/>
            </p:nvSpPr>
            <p:spPr bwMode="auto">
              <a:xfrm>
                <a:off x="885" y="1389"/>
                <a:ext cx="6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MX" b="1"/>
                  <a:t>HO-CH</a:t>
                </a:r>
                <a:r>
                  <a:rPr lang="es-MX" b="1" baseline="-25000"/>
                  <a:t>2</a:t>
                </a:r>
                <a:endParaRPr lang="es-ES" b="1" baseline="-25000"/>
              </a:p>
            </p:txBody>
          </p:sp>
          <p:sp>
            <p:nvSpPr>
              <p:cNvPr id="63505" name="Line 44"/>
              <p:cNvSpPr>
                <a:spLocks noChangeShapeType="1"/>
              </p:cNvSpPr>
              <p:nvPr/>
            </p:nvSpPr>
            <p:spPr bwMode="auto">
              <a:xfrm>
                <a:off x="3398" y="1525"/>
                <a:ext cx="7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285875"/>
            <a:ext cx="8229600" cy="4525963"/>
          </a:xfrm>
          <a:solidFill>
            <a:schemeClr val="bg1">
              <a:lumMod val="85000"/>
            </a:schemeClr>
          </a:solidFill>
        </p:spPr>
        <p:txBody>
          <a:bodyPr>
            <a:normAutofit lnSpcReduction="10000"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 smtClean="0"/>
              <a:t>Por eliminación de una cadena </a:t>
            </a:r>
            <a:r>
              <a:rPr lang="es-ES" sz="2400" b="1" dirty="0" err="1" smtClean="0"/>
              <a:t>peptídica</a:t>
            </a:r>
            <a:r>
              <a:rPr lang="es-ES" sz="2400" b="1" dirty="0" smtClean="0"/>
              <a:t>, </a:t>
            </a:r>
            <a:r>
              <a:rPr lang="es-ES" sz="2400" b="1" dirty="0" smtClean="0">
                <a:solidFill>
                  <a:srgbClr val="0099FF"/>
                </a:solidFill>
              </a:rPr>
              <a:t>enzimas inactivas </a:t>
            </a:r>
            <a:r>
              <a:rPr lang="es-ES" sz="2400" b="1" dirty="0" smtClean="0"/>
              <a:t>se convierten en </a:t>
            </a:r>
            <a:r>
              <a:rPr lang="es-ES" sz="2400" b="1" dirty="0" smtClean="0">
                <a:solidFill>
                  <a:srgbClr val="FF5050"/>
                </a:solidFill>
              </a:rPr>
              <a:t>enzimas activas</a:t>
            </a:r>
            <a:r>
              <a:rPr lang="es-ES" sz="2400" b="1" dirty="0" smtClean="0"/>
              <a:t> y viceversa.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 smtClean="0"/>
              <a:t>Las enzimas digestivas: </a:t>
            </a:r>
            <a:r>
              <a:rPr lang="es-ES" sz="2400" b="1" dirty="0" err="1" smtClean="0">
                <a:solidFill>
                  <a:srgbClr val="0099FF"/>
                </a:solidFill>
              </a:rPr>
              <a:t>pepsinógeno</a:t>
            </a:r>
            <a:r>
              <a:rPr lang="es-ES" sz="2400" b="1" dirty="0" smtClean="0"/>
              <a:t> y </a:t>
            </a:r>
            <a:r>
              <a:rPr lang="es-ES" sz="2400" b="1" dirty="0" err="1" smtClean="0">
                <a:solidFill>
                  <a:srgbClr val="0099FF"/>
                </a:solidFill>
              </a:rPr>
              <a:t>quimotripsinógeno</a:t>
            </a:r>
            <a:r>
              <a:rPr lang="es-ES" sz="2400" b="1" dirty="0" smtClean="0"/>
              <a:t> se convierten en las enzimas activas </a:t>
            </a:r>
            <a:r>
              <a:rPr lang="es-ES" sz="2400" b="1" dirty="0" smtClean="0">
                <a:solidFill>
                  <a:srgbClr val="FF5050"/>
                </a:solidFill>
              </a:rPr>
              <a:t>pepsina</a:t>
            </a:r>
            <a:r>
              <a:rPr lang="es-ES" sz="2400" b="1" dirty="0" smtClean="0"/>
              <a:t> y </a:t>
            </a:r>
            <a:r>
              <a:rPr lang="es-ES" sz="2400" b="1" dirty="0" smtClean="0">
                <a:solidFill>
                  <a:srgbClr val="FF5050"/>
                </a:solidFill>
              </a:rPr>
              <a:t>tripsina.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 smtClean="0">
              <a:solidFill>
                <a:srgbClr val="FF5050"/>
              </a:solidFill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sz="2400" b="1" dirty="0" smtClean="0"/>
              <a:t>Suele ocurrir una activación secuencial produciéndose una cascada de activaciones. Ej. Coagulación sanguínea.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sz="2400" b="1" dirty="0" smtClean="0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/>
              <a:t>REGULACION POR PROTEOLISIS</a:t>
            </a: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786063" y="2500313"/>
            <a:ext cx="2879725" cy="58896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>
                <a:solidFill>
                  <a:srgbClr val="0099FF"/>
                </a:solidFill>
              </a:rPr>
              <a:t>ZIMOGENOS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 animBg="1"/>
      <p:bldP spid="10854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 descr="20%"/>
          <p:cNvSpPr>
            <a:spLocks noGrp="1" noChangeArrowheads="1"/>
          </p:cNvSpPr>
          <p:nvPr>
            <p:ph idx="1"/>
          </p:nvPr>
        </p:nvSpPr>
        <p:spPr>
          <a:xfrm>
            <a:off x="500063" y="1857375"/>
            <a:ext cx="8229600" cy="37338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/>
              <a:t>Modifican la actividad de enzimas involucradas en el metabolismo celular. Por ej. Indirectamente activando o inhibiendo la actividad de la </a:t>
            </a:r>
            <a:r>
              <a:rPr lang="es-ES" i="1" dirty="0" err="1" smtClean="0"/>
              <a:t>glutamina</a:t>
            </a:r>
            <a:r>
              <a:rPr lang="es-ES" i="1" dirty="0" smtClean="0"/>
              <a:t> </a:t>
            </a:r>
            <a:r>
              <a:rPr lang="es-ES" i="1" dirty="0" err="1" smtClean="0"/>
              <a:t>sintetasa</a:t>
            </a:r>
            <a:r>
              <a:rPr lang="es-ES" i="1" dirty="0" smtClean="0"/>
              <a:t>. 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s-ES" i="1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" i="1" dirty="0" smtClean="0"/>
              <a:t>RNA polimerasa</a:t>
            </a:r>
            <a:r>
              <a:rPr lang="es-ES" dirty="0" smtClean="0"/>
              <a:t>: </a:t>
            </a:r>
            <a:r>
              <a:rPr lang="es-ES" dirty="0" err="1" smtClean="0"/>
              <a:t>Asn</a:t>
            </a:r>
            <a:r>
              <a:rPr lang="es-ES" dirty="0" smtClean="0"/>
              <a:t>, </a:t>
            </a:r>
            <a:r>
              <a:rPr lang="es-ES" dirty="0" err="1" smtClean="0"/>
              <a:t>Gln</a:t>
            </a:r>
            <a:r>
              <a:rPr lang="es-ES" dirty="0" smtClean="0"/>
              <a:t>, </a:t>
            </a:r>
            <a:r>
              <a:rPr lang="es-ES" dirty="0" err="1" smtClean="0"/>
              <a:t>Glu</a:t>
            </a:r>
            <a:r>
              <a:rPr lang="es-ES" dirty="0" smtClean="0"/>
              <a:t>, </a:t>
            </a:r>
            <a:r>
              <a:rPr lang="es-ES" dirty="0" err="1" smtClean="0"/>
              <a:t>Lys</a:t>
            </a:r>
            <a:r>
              <a:rPr lang="es-ES" dirty="0" smtClean="0"/>
              <a:t> y </a:t>
            </a:r>
            <a:r>
              <a:rPr lang="es-ES" dirty="0" err="1" smtClean="0"/>
              <a:t>Arg</a:t>
            </a:r>
            <a:r>
              <a:rPr lang="es-ES" dirty="0" smtClean="0"/>
              <a:t> forman enlaces hidrógenos con las bases del DNA</a:t>
            </a:r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4000" smtClean="0">
                <a:solidFill>
                  <a:schemeClr val="tx1"/>
                </a:solidFill>
              </a:rPr>
              <a:t>REGULACION POR PROTEINAS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22338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smtClean="0">
                <a:solidFill>
                  <a:schemeClr val="bg1"/>
                </a:solidFill>
              </a:rPr>
              <a:t>ISOENZIMAS</a:t>
            </a:r>
          </a:p>
        </p:txBody>
      </p:sp>
      <p:sp>
        <p:nvSpPr>
          <p:cNvPr id="32823" name="Text Box 55"/>
          <p:cNvSpPr txBox="1">
            <a:spLocks noChangeArrowheads="1"/>
          </p:cNvSpPr>
          <p:nvPr/>
        </p:nvSpPr>
        <p:spPr bwMode="auto">
          <a:xfrm>
            <a:off x="468313" y="1412875"/>
            <a:ext cx="8064500" cy="116998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 Diferentes formas moleculares de una       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>
                <a:solidFill>
                  <a:schemeClr val="accent2"/>
                </a:solidFill>
              </a:rPr>
              <a:t>     misma enzima.</a:t>
            </a:r>
          </a:p>
        </p:txBody>
      </p:sp>
      <p:sp>
        <p:nvSpPr>
          <p:cNvPr id="32824" name="Text Box 56"/>
          <p:cNvSpPr txBox="1">
            <a:spLocks noChangeArrowheads="1"/>
          </p:cNvSpPr>
          <p:nvPr/>
        </p:nvSpPr>
        <p:spPr bwMode="auto">
          <a:xfrm>
            <a:off x="428625" y="4929188"/>
            <a:ext cx="8459788" cy="1169987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2"/>
                </a:solidFill>
              </a:rPr>
              <a:t>Catalizan la misma reacción, actuando sobre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 dirty="0">
                <a:solidFill>
                  <a:schemeClr val="accent2"/>
                </a:solidFill>
              </a:rPr>
              <a:t>   el mismo sustrato para dar el mismo producto</a:t>
            </a:r>
          </a:p>
        </p:txBody>
      </p:sp>
      <p:sp>
        <p:nvSpPr>
          <p:cNvPr id="32826" name="Text Box 58"/>
          <p:cNvSpPr txBox="1">
            <a:spLocks noChangeArrowheads="1"/>
          </p:cNvSpPr>
          <p:nvPr/>
        </p:nvSpPr>
        <p:spPr bwMode="auto">
          <a:xfrm>
            <a:off x="468313" y="2781300"/>
            <a:ext cx="7704137" cy="528638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 Son sintetizadas por genes diferentes</a:t>
            </a:r>
          </a:p>
        </p:txBody>
      </p:sp>
      <p:sp>
        <p:nvSpPr>
          <p:cNvPr id="32828" name="Text Box 60"/>
          <p:cNvSpPr txBox="1">
            <a:spLocks noChangeArrowheads="1"/>
          </p:cNvSpPr>
          <p:nvPr/>
        </p:nvSpPr>
        <p:spPr bwMode="auto">
          <a:xfrm>
            <a:off x="468313" y="3573463"/>
            <a:ext cx="8316912" cy="1169987"/>
          </a:xfrm>
          <a:prstGeom prst="rect">
            <a:avLst/>
          </a:prstGeom>
          <a:solidFill>
            <a:schemeClr val="tx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 Tienen diferente composición aminoacídica  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>
                <a:solidFill>
                  <a:schemeClr val="accent2"/>
                </a:solidFill>
              </a:rPr>
              <a:t>por lo que pueden separarse por electroforesis.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23" grpId="0" animBg="1"/>
      <p:bldP spid="32824" grpId="0" animBg="1"/>
      <p:bldP spid="32826" grpId="0" animBg="1"/>
      <p:bldP spid="3282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827088" y="4797425"/>
            <a:ext cx="7488237" cy="11699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 Son utilizadas en clínica para determinar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>
                <a:solidFill>
                  <a:schemeClr val="accent2"/>
                </a:solidFill>
              </a:rPr>
              <a:t>    el origen del tejido dañado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755650" y="2492375"/>
            <a:ext cx="7704138" cy="18113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 Se encuentran ubicadas en diferentes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>
                <a:solidFill>
                  <a:schemeClr val="accent2"/>
                </a:solidFill>
              </a:rPr>
              <a:t>compartimentos de la célula ó en diferentes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>
                <a:solidFill>
                  <a:schemeClr val="accent2"/>
                </a:solidFill>
              </a:rPr>
              <a:t>tejidos. 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84213" y="765175"/>
            <a:ext cx="7343775" cy="11699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s-ES" sz="2800" b="1">
                <a:solidFill>
                  <a:schemeClr val="accent2"/>
                </a:solidFill>
              </a:rPr>
              <a:t>Dos isoenzimas presentan en general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" sz="2800" b="1">
                <a:solidFill>
                  <a:schemeClr val="accent2"/>
                </a:solidFill>
              </a:rPr>
              <a:t>   diferentes valores de Km y Vmáx.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 animBg="1"/>
      <p:bldP spid="36873" grpId="0" animBg="1"/>
      <p:bldP spid="3687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bg1"/>
                </a:solidFill>
              </a:rPr>
              <a:t>Ejemplo de </a:t>
            </a:r>
            <a:r>
              <a:rPr lang="es-ES" sz="3200" dirty="0" err="1" smtClean="0">
                <a:solidFill>
                  <a:schemeClr val="bg1"/>
                </a:solidFill>
              </a:rPr>
              <a:t>isoenzimas</a:t>
            </a:r>
            <a:r>
              <a:rPr lang="es-ES" sz="3200" dirty="0" smtClean="0">
                <a:solidFill>
                  <a:schemeClr val="bg1"/>
                </a:solidFill>
              </a:rPr>
              <a:t>: </a:t>
            </a:r>
            <a:r>
              <a:rPr lang="es-ES" sz="3200" i="1" dirty="0" err="1" smtClean="0">
                <a:solidFill>
                  <a:schemeClr val="bg1"/>
                </a:solidFill>
              </a:rPr>
              <a:t>Glucoquinasa</a:t>
            </a:r>
            <a:r>
              <a:rPr lang="es-ES" sz="3200" i="1" dirty="0" smtClean="0">
                <a:solidFill>
                  <a:schemeClr val="bg1"/>
                </a:solidFill>
              </a:rPr>
              <a:t> y </a:t>
            </a:r>
            <a:r>
              <a:rPr lang="es-ES" sz="3200" i="1" dirty="0" err="1" smtClean="0">
                <a:solidFill>
                  <a:schemeClr val="bg1"/>
                </a:solidFill>
              </a:rPr>
              <a:t>hexoquinasa</a:t>
            </a:r>
            <a:endParaRPr lang="es-ES" sz="3200" i="1" dirty="0" smtClean="0">
              <a:solidFill>
                <a:schemeClr val="bg1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116013" y="1484313"/>
            <a:ext cx="6696075" cy="4465637"/>
            <a:chOff x="1344" y="1774"/>
            <a:chExt cx="8097" cy="5981"/>
          </a:xfrm>
        </p:grpSpPr>
        <p:sp>
          <p:nvSpPr>
            <p:cNvPr id="54276" name="Line 6"/>
            <p:cNvSpPr>
              <a:spLocks noChangeShapeType="1"/>
            </p:cNvSpPr>
            <p:nvPr/>
          </p:nvSpPr>
          <p:spPr bwMode="auto">
            <a:xfrm>
              <a:off x="2778" y="1774"/>
              <a:ext cx="0" cy="504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77" name="Line 7"/>
            <p:cNvSpPr>
              <a:spLocks noChangeShapeType="1"/>
            </p:cNvSpPr>
            <p:nvPr/>
          </p:nvSpPr>
          <p:spPr bwMode="auto">
            <a:xfrm flipV="1">
              <a:off x="2778" y="5343"/>
              <a:ext cx="612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278" name="Group 8"/>
            <p:cNvGrpSpPr>
              <a:grpSpLocks/>
            </p:cNvGrpSpPr>
            <p:nvPr/>
          </p:nvGrpSpPr>
          <p:grpSpPr bwMode="auto">
            <a:xfrm>
              <a:off x="2778" y="4290"/>
              <a:ext cx="1260" cy="2520"/>
              <a:chOff x="2781" y="4290"/>
              <a:chExt cx="1260" cy="2520"/>
            </a:xfrm>
          </p:grpSpPr>
          <p:sp>
            <p:nvSpPr>
              <p:cNvPr id="54296" name="Line 9"/>
              <p:cNvSpPr>
                <a:spLocks noChangeShapeType="1"/>
              </p:cNvSpPr>
              <p:nvPr/>
            </p:nvSpPr>
            <p:spPr bwMode="auto">
              <a:xfrm>
                <a:off x="2781" y="4297"/>
                <a:ext cx="1260" cy="0"/>
              </a:xfrm>
              <a:prstGeom prst="line">
                <a:avLst/>
              </a:prstGeom>
              <a:noFill/>
              <a:ln w="22225" cap="rnd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7" name="Line 10"/>
              <p:cNvSpPr>
                <a:spLocks noChangeShapeType="1"/>
              </p:cNvSpPr>
              <p:nvPr/>
            </p:nvSpPr>
            <p:spPr bwMode="auto">
              <a:xfrm>
                <a:off x="4041" y="4290"/>
                <a:ext cx="0" cy="2520"/>
              </a:xfrm>
              <a:prstGeom prst="line">
                <a:avLst/>
              </a:prstGeom>
              <a:noFill/>
              <a:ln w="22225" cap="rnd">
                <a:solidFill>
                  <a:srgbClr val="0000FF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4279" name="Line 11"/>
            <p:cNvSpPr>
              <a:spLocks noChangeShapeType="1"/>
            </p:cNvSpPr>
            <p:nvPr/>
          </p:nvSpPr>
          <p:spPr bwMode="auto">
            <a:xfrm>
              <a:off x="7101" y="5557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80" name="Line 12"/>
            <p:cNvSpPr>
              <a:spLocks noChangeShapeType="1"/>
            </p:cNvSpPr>
            <p:nvPr/>
          </p:nvSpPr>
          <p:spPr bwMode="auto">
            <a:xfrm>
              <a:off x="6381" y="2857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281" name="Group 13"/>
            <p:cNvGrpSpPr>
              <a:grpSpLocks/>
            </p:cNvGrpSpPr>
            <p:nvPr/>
          </p:nvGrpSpPr>
          <p:grpSpPr bwMode="auto">
            <a:xfrm>
              <a:off x="1344" y="1995"/>
              <a:ext cx="8097" cy="5760"/>
              <a:chOff x="1344" y="1995"/>
              <a:chExt cx="8097" cy="5760"/>
            </a:xfrm>
          </p:grpSpPr>
          <p:sp>
            <p:nvSpPr>
              <p:cNvPr id="54282" name="Line 14"/>
              <p:cNvSpPr>
                <a:spLocks noChangeShapeType="1"/>
              </p:cNvSpPr>
              <p:nvPr/>
            </p:nvSpPr>
            <p:spPr bwMode="auto">
              <a:xfrm>
                <a:off x="2778" y="6855"/>
                <a:ext cx="6120" cy="0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3" name="Line 15"/>
              <p:cNvSpPr>
                <a:spLocks noChangeShapeType="1"/>
              </p:cNvSpPr>
              <p:nvPr/>
            </p:nvSpPr>
            <p:spPr bwMode="auto">
              <a:xfrm>
                <a:off x="2781" y="2535"/>
                <a:ext cx="59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092" name="Freeform 16"/>
              <p:cNvSpPr>
                <a:spLocks/>
              </p:cNvSpPr>
              <p:nvPr/>
            </p:nvSpPr>
            <p:spPr bwMode="auto">
              <a:xfrm>
                <a:off x="2781" y="2494"/>
                <a:ext cx="5940" cy="4320"/>
              </a:xfrm>
              <a:custGeom>
                <a:avLst/>
                <a:gdLst>
                  <a:gd name="T0" fmla="*/ 0 w 5940"/>
                  <a:gd name="T1" fmla="*/ 4320 h 4320"/>
                  <a:gd name="T2" fmla="*/ 540 w 5940"/>
                  <a:gd name="T3" fmla="*/ 3060 h 4320"/>
                  <a:gd name="T4" fmla="*/ 1440 w 5940"/>
                  <a:gd name="T5" fmla="*/ 1620 h 4320"/>
                  <a:gd name="T6" fmla="*/ 2700 w 5940"/>
                  <a:gd name="T7" fmla="*/ 540 h 4320"/>
                  <a:gd name="T8" fmla="*/ 4320 w 5940"/>
                  <a:gd name="T9" fmla="*/ 180 h 4320"/>
                  <a:gd name="T10" fmla="*/ 5940 w 5940"/>
                  <a:gd name="T11" fmla="*/ 0 h 43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40"/>
                  <a:gd name="T19" fmla="*/ 0 h 4320"/>
                  <a:gd name="T20" fmla="*/ 5940 w 5940"/>
                  <a:gd name="T21" fmla="*/ 4320 h 43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40" h="4320">
                    <a:moveTo>
                      <a:pt x="0" y="4320"/>
                    </a:moveTo>
                    <a:cubicBezTo>
                      <a:pt x="150" y="3915"/>
                      <a:pt x="300" y="3510"/>
                      <a:pt x="540" y="3060"/>
                    </a:cubicBezTo>
                    <a:cubicBezTo>
                      <a:pt x="780" y="2610"/>
                      <a:pt x="1080" y="2040"/>
                      <a:pt x="1440" y="1620"/>
                    </a:cubicBezTo>
                    <a:cubicBezTo>
                      <a:pt x="1800" y="1200"/>
                      <a:pt x="2220" y="780"/>
                      <a:pt x="2700" y="540"/>
                    </a:cubicBezTo>
                    <a:cubicBezTo>
                      <a:pt x="3180" y="300"/>
                      <a:pt x="3780" y="270"/>
                      <a:pt x="4320" y="180"/>
                    </a:cubicBezTo>
                    <a:cubicBezTo>
                      <a:pt x="4860" y="90"/>
                      <a:pt x="5670" y="30"/>
                      <a:pt x="594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txBody>
              <a:bodyPr/>
              <a:lstStyle/>
              <a:p>
                <a:pPr>
                  <a:defRPr/>
                </a:pPr>
                <a:endParaRPr lang="es-PE"/>
              </a:p>
            </p:txBody>
          </p:sp>
          <p:sp>
            <p:nvSpPr>
              <p:cNvPr id="54287" name="Freeform 17"/>
              <p:cNvSpPr>
                <a:spLocks/>
              </p:cNvSpPr>
              <p:nvPr/>
            </p:nvSpPr>
            <p:spPr bwMode="auto">
              <a:xfrm>
                <a:off x="2778" y="5415"/>
                <a:ext cx="5946" cy="1440"/>
              </a:xfrm>
              <a:custGeom>
                <a:avLst/>
                <a:gdLst>
                  <a:gd name="T0" fmla="*/ 6 w 5946"/>
                  <a:gd name="T1" fmla="*/ 1440 h 1440"/>
                  <a:gd name="T2" fmla="*/ 300 w 5946"/>
                  <a:gd name="T3" fmla="*/ 428 h 1440"/>
                  <a:gd name="T4" fmla="*/ 1806 w 5946"/>
                  <a:gd name="T5" fmla="*/ 180 h 1440"/>
                  <a:gd name="T6" fmla="*/ 4029 w 5946"/>
                  <a:gd name="T7" fmla="*/ 46 h 1440"/>
                  <a:gd name="T8" fmla="*/ 5946 w 5946"/>
                  <a:gd name="T9" fmla="*/ 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46"/>
                  <a:gd name="T16" fmla="*/ 0 h 1440"/>
                  <a:gd name="T17" fmla="*/ 5946 w 5946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46" h="1440">
                    <a:moveTo>
                      <a:pt x="6" y="1440"/>
                    </a:moveTo>
                    <a:cubicBezTo>
                      <a:pt x="55" y="1271"/>
                      <a:pt x="0" y="638"/>
                      <a:pt x="300" y="428"/>
                    </a:cubicBezTo>
                    <a:cubicBezTo>
                      <a:pt x="600" y="218"/>
                      <a:pt x="1185" y="244"/>
                      <a:pt x="1806" y="180"/>
                    </a:cubicBezTo>
                    <a:cubicBezTo>
                      <a:pt x="2427" y="116"/>
                      <a:pt x="3339" y="76"/>
                      <a:pt x="4029" y="46"/>
                    </a:cubicBezTo>
                    <a:cubicBezTo>
                      <a:pt x="4719" y="16"/>
                      <a:pt x="5547" y="10"/>
                      <a:pt x="5946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4288" name="Text Box 18"/>
              <p:cNvSpPr txBox="1">
                <a:spLocks noChangeArrowheads="1"/>
              </p:cNvSpPr>
              <p:nvPr/>
            </p:nvSpPr>
            <p:spPr bwMode="auto">
              <a:xfrm>
                <a:off x="7461" y="5775"/>
                <a:ext cx="198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600" b="1" i="1">
                    <a:solidFill>
                      <a:srgbClr val="C00000"/>
                    </a:solidFill>
                  </a:rPr>
                  <a:t>Hexoquinasa</a:t>
                </a:r>
                <a:endParaRPr lang="es-ES" sz="1600">
                  <a:solidFill>
                    <a:srgbClr val="C00000"/>
                  </a:solidFill>
                </a:endParaRPr>
              </a:p>
            </p:txBody>
          </p:sp>
          <p:sp>
            <p:nvSpPr>
              <p:cNvPr id="54289" name="Text Box 19"/>
              <p:cNvSpPr txBox="1">
                <a:spLocks noChangeArrowheads="1"/>
              </p:cNvSpPr>
              <p:nvPr/>
            </p:nvSpPr>
            <p:spPr bwMode="auto">
              <a:xfrm>
                <a:off x="6741" y="2895"/>
                <a:ext cx="198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600" b="1">
                    <a:solidFill>
                      <a:srgbClr val="C00000"/>
                    </a:solidFill>
                  </a:rPr>
                  <a:t>Glucoquinasa</a:t>
                </a:r>
                <a:endParaRPr lang="es-ES" sz="1600">
                  <a:solidFill>
                    <a:srgbClr val="C00000"/>
                  </a:solidFill>
                </a:endParaRPr>
              </a:p>
            </p:txBody>
          </p:sp>
          <p:sp>
            <p:nvSpPr>
              <p:cNvPr id="46096" name="Text Box 20"/>
              <p:cNvSpPr txBox="1">
                <a:spLocks noChangeArrowheads="1"/>
              </p:cNvSpPr>
              <p:nvPr/>
            </p:nvSpPr>
            <p:spPr bwMode="auto">
              <a:xfrm>
                <a:off x="1344" y="1995"/>
                <a:ext cx="1620" cy="721"/>
              </a:xfrm>
              <a:prstGeom prst="rect">
                <a:avLst/>
              </a:prstGeom>
              <a:solidFill>
                <a:schemeClr val="tx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es-ES" sz="1600" b="1" dirty="0">
                    <a:solidFill>
                      <a:srgbClr val="C00000"/>
                    </a:solidFill>
                  </a:rPr>
                  <a:t>Actividad</a:t>
                </a:r>
              </a:p>
              <a:p>
                <a:pPr>
                  <a:defRPr/>
                </a:pPr>
                <a:r>
                  <a:rPr lang="es-ES" sz="1600" b="1" dirty="0">
                    <a:solidFill>
                      <a:srgbClr val="C00000"/>
                    </a:solidFill>
                  </a:rPr>
                  <a:t>enzimática</a:t>
                </a:r>
                <a:endParaRPr lang="es-ES" sz="16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6097" name="Text Box 21"/>
              <p:cNvSpPr txBox="1">
                <a:spLocks noChangeArrowheads="1"/>
              </p:cNvSpPr>
              <p:nvPr/>
            </p:nvSpPr>
            <p:spPr bwMode="auto">
              <a:xfrm>
                <a:off x="2421" y="7215"/>
                <a:ext cx="1440" cy="540"/>
              </a:xfrm>
              <a:prstGeom prst="rect">
                <a:avLst/>
              </a:prstGeom>
              <a:solidFill>
                <a:schemeClr val="tx1">
                  <a:lumMod val="8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es-ES" sz="1200" b="1">
                    <a:solidFill>
                      <a:srgbClr val="0000FF"/>
                    </a:solidFill>
                  </a:rPr>
                  <a:t>Km. hexq</a:t>
                </a:r>
                <a:endParaRPr lang="es-ES"/>
              </a:p>
            </p:txBody>
          </p:sp>
          <p:sp>
            <p:nvSpPr>
              <p:cNvPr id="46098" name="Text Box 22"/>
              <p:cNvSpPr txBox="1">
                <a:spLocks noChangeArrowheads="1"/>
              </p:cNvSpPr>
              <p:nvPr/>
            </p:nvSpPr>
            <p:spPr bwMode="auto">
              <a:xfrm>
                <a:off x="4218" y="7215"/>
                <a:ext cx="1620" cy="540"/>
              </a:xfrm>
              <a:prstGeom prst="rect">
                <a:avLst/>
              </a:prstGeom>
              <a:solidFill>
                <a:schemeClr val="tx1">
                  <a:lumMod val="85000"/>
                </a:schemeClr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es-ES" sz="1200" b="1">
                    <a:solidFill>
                      <a:srgbClr val="0000FF"/>
                    </a:solidFill>
                  </a:rPr>
                  <a:t>Km. glucq</a:t>
                </a:r>
                <a:endParaRPr lang="es-ES"/>
              </a:p>
            </p:txBody>
          </p:sp>
          <p:sp>
            <p:nvSpPr>
              <p:cNvPr id="54293" name="Freeform 23"/>
              <p:cNvSpPr>
                <a:spLocks/>
              </p:cNvSpPr>
              <p:nvPr/>
            </p:nvSpPr>
            <p:spPr bwMode="auto">
              <a:xfrm>
                <a:off x="2885" y="6879"/>
                <a:ext cx="220" cy="464"/>
              </a:xfrm>
              <a:custGeom>
                <a:avLst/>
                <a:gdLst>
                  <a:gd name="T0" fmla="*/ 15 w 220"/>
                  <a:gd name="T1" fmla="*/ 0 h 464"/>
                  <a:gd name="T2" fmla="*/ 14 w 220"/>
                  <a:gd name="T3" fmla="*/ 124 h 464"/>
                  <a:gd name="T4" fmla="*/ 147 w 220"/>
                  <a:gd name="T5" fmla="*/ 91 h 464"/>
                  <a:gd name="T6" fmla="*/ 90 w 220"/>
                  <a:gd name="T7" fmla="*/ 132 h 464"/>
                  <a:gd name="T8" fmla="*/ 79 w 220"/>
                  <a:gd name="T9" fmla="*/ 165 h 464"/>
                  <a:gd name="T10" fmla="*/ 61 w 220"/>
                  <a:gd name="T11" fmla="*/ 182 h 464"/>
                  <a:gd name="T12" fmla="*/ 152 w 220"/>
                  <a:gd name="T13" fmla="*/ 166 h 464"/>
                  <a:gd name="T14" fmla="*/ 119 w 220"/>
                  <a:gd name="T15" fmla="*/ 206 h 464"/>
                  <a:gd name="T16" fmla="*/ 65 w 220"/>
                  <a:gd name="T17" fmla="*/ 256 h 464"/>
                  <a:gd name="T18" fmla="*/ 96 w 220"/>
                  <a:gd name="T19" fmla="*/ 272 h 464"/>
                  <a:gd name="T20" fmla="*/ 148 w 220"/>
                  <a:gd name="T21" fmla="*/ 281 h 464"/>
                  <a:gd name="T22" fmla="*/ 147 w 220"/>
                  <a:gd name="T23" fmla="*/ 338 h 464"/>
                  <a:gd name="T24" fmla="*/ 220 w 220"/>
                  <a:gd name="T25" fmla="*/ 464 h 4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0"/>
                  <a:gd name="T40" fmla="*/ 0 h 464"/>
                  <a:gd name="T41" fmla="*/ 220 w 220"/>
                  <a:gd name="T42" fmla="*/ 464 h 46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0" h="464">
                    <a:moveTo>
                      <a:pt x="15" y="0"/>
                    </a:moveTo>
                    <a:cubicBezTo>
                      <a:pt x="6" y="44"/>
                      <a:pt x="0" y="88"/>
                      <a:pt x="14" y="124"/>
                    </a:cubicBezTo>
                    <a:cubicBezTo>
                      <a:pt x="118" y="95"/>
                      <a:pt x="75" y="104"/>
                      <a:pt x="147" y="91"/>
                    </a:cubicBezTo>
                    <a:cubicBezTo>
                      <a:pt x="129" y="105"/>
                      <a:pt x="103" y="118"/>
                      <a:pt x="90" y="132"/>
                    </a:cubicBezTo>
                    <a:cubicBezTo>
                      <a:pt x="79" y="145"/>
                      <a:pt x="86" y="154"/>
                      <a:pt x="79" y="165"/>
                    </a:cubicBezTo>
                    <a:cubicBezTo>
                      <a:pt x="76" y="171"/>
                      <a:pt x="66" y="176"/>
                      <a:pt x="61" y="182"/>
                    </a:cubicBezTo>
                    <a:cubicBezTo>
                      <a:pt x="138" y="162"/>
                      <a:pt x="109" y="165"/>
                      <a:pt x="152" y="166"/>
                    </a:cubicBezTo>
                    <a:cubicBezTo>
                      <a:pt x="141" y="178"/>
                      <a:pt x="135" y="192"/>
                      <a:pt x="119" y="206"/>
                    </a:cubicBezTo>
                    <a:cubicBezTo>
                      <a:pt x="60" y="260"/>
                      <a:pt x="57" y="235"/>
                      <a:pt x="65" y="256"/>
                    </a:cubicBezTo>
                    <a:cubicBezTo>
                      <a:pt x="76" y="262"/>
                      <a:pt x="83" y="269"/>
                      <a:pt x="96" y="272"/>
                    </a:cubicBezTo>
                    <a:cubicBezTo>
                      <a:pt x="111" y="277"/>
                      <a:pt x="141" y="272"/>
                      <a:pt x="148" y="281"/>
                    </a:cubicBezTo>
                    <a:cubicBezTo>
                      <a:pt x="159" y="295"/>
                      <a:pt x="147" y="338"/>
                      <a:pt x="147" y="338"/>
                    </a:cubicBezTo>
                    <a:lnTo>
                      <a:pt x="220" y="464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 type="arrow" w="sm" len="sm"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4294" name="Freeform 24"/>
              <p:cNvSpPr>
                <a:spLocks/>
              </p:cNvSpPr>
              <p:nvPr/>
            </p:nvSpPr>
            <p:spPr bwMode="auto">
              <a:xfrm rot="-1166804">
                <a:off x="4221" y="6855"/>
                <a:ext cx="220" cy="464"/>
              </a:xfrm>
              <a:custGeom>
                <a:avLst/>
                <a:gdLst>
                  <a:gd name="T0" fmla="*/ 15 w 220"/>
                  <a:gd name="T1" fmla="*/ 0 h 464"/>
                  <a:gd name="T2" fmla="*/ 14 w 220"/>
                  <a:gd name="T3" fmla="*/ 124 h 464"/>
                  <a:gd name="T4" fmla="*/ 147 w 220"/>
                  <a:gd name="T5" fmla="*/ 91 h 464"/>
                  <a:gd name="T6" fmla="*/ 90 w 220"/>
                  <a:gd name="T7" fmla="*/ 132 h 464"/>
                  <a:gd name="T8" fmla="*/ 79 w 220"/>
                  <a:gd name="T9" fmla="*/ 165 h 464"/>
                  <a:gd name="T10" fmla="*/ 61 w 220"/>
                  <a:gd name="T11" fmla="*/ 182 h 464"/>
                  <a:gd name="T12" fmla="*/ 152 w 220"/>
                  <a:gd name="T13" fmla="*/ 166 h 464"/>
                  <a:gd name="T14" fmla="*/ 119 w 220"/>
                  <a:gd name="T15" fmla="*/ 206 h 464"/>
                  <a:gd name="T16" fmla="*/ 65 w 220"/>
                  <a:gd name="T17" fmla="*/ 256 h 464"/>
                  <a:gd name="T18" fmla="*/ 96 w 220"/>
                  <a:gd name="T19" fmla="*/ 272 h 464"/>
                  <a:gd name="T20" fmla="*/ 148 w 220"/>
                  <a:gd name="T21" fmla="*/ 281 h 464"/>
                  <a:gd name="T22" fmla="*/ 147 w 220"/>
                  <a:gd name="T23" fmla="*/ 338 h 464"/>
                  <a:gd name="T24" fmla="*/ 220 w 220"/>
                  <a:gd name="T25" fmla="*/ 464 h 4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0"/>
                  <a:gd name="T40" fmla="*/ 0 h 464"/>
                  <a:gd name="T41" fmla="*/ 220 w 220"/>
                  <a:gd name="T42" fmla="*/ 464 h 46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0" h="464">
                    <a:moveTo>
                      <a:pt x="15" y="0"/>
                    </a:moveTo>
                    <a:cubicBezTo>
                      <a:pt x="6" y="44"/>
                      <a:pt x="0" y="88"/>
                      <a:pt x="14" y="124"/>
                    </a:cubicBezTo>
                    <a:cubicBezTo>
                      <a:pt x="118" y="95"/>
                      <a:pt x="75" y="104"/>
                      <a:pt x="147" y="91"/>
                    </a:cubicBezTo>
                    <a:cubicBezTo>
                      <a:pt x="129" y="105"/>
                      <a:pt x="103" y="118"/>
                      <a:pt x="90" y="132"/>
                    </a:cubicBezTo>
                    <a:cubicBezTo>
                      <a:pt x="79" y="145"/>
                      <a:pt x="86" y="154"/>
                      <a:pt x="79" y="165"/>
                    </a:cubicBezTo>
                    <a:cubicBezTo>
                      <a:pt x="76" y="171"/>
                      <a:pt x="66" y="176"/>
                      <a:pt x="61" y="182"/>
                    </a:cubicBezTo>
                    <a:cubicBezTo>
                      <a:pt x="138" y="162"/>
                      <a:pt x="109" y="165"/>
                      <a:pt x="152" y="166"/>
                    </a:cubicBezTo>
                    <a:cubicBezTo>
                      <a:pt x="141" y="178"/>
                      <a:pt x="135" y="192"/>
                      <a:pt x="119" y="206"/>
                    </a:cubicBezTo>
                    <a:cubicBezTo>
                      <a:pt x="60" y="260"/>
                      <a:pt x="57" y="235"/>
                      <a:pt x="65" y="256"/>
                    </a:cubicBezTo>
                    <a:cubicBezTo>
                      <a:pt x="76" y="262"/>
                      <a:pt x="83" y="269"/>
                      <a:pt x="96" y="272"/>
                    </a:cubicBezTo>
                    <a:cubicBezTo>
                      <a:pt x="111" y="277"/>
                      <a:pt x="141" y="272"/>
                      <a:pt x="148" y="281"/>
                    </a:cubicBezTo>
                    <a:cubicBezTo>
                      <a:pt x="159" y="295"/>
                      <a:pt x="147" y="338"/>
                      <a:pt x="147" y="338"/>
                    </a:cubicBezTo>
                    <a:lnTo>
                      <a:pt x="220" y="464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 type="arrow" w="sm" len="sm"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4295" name="Text Box 25"/>
              <p:cNvSpPr txBox="1">
                <a:spLocks noChangeArrowheads="1"/>
              </p:cNvSpPr>
              <p:nvPr/>
            </p:nvSpPr>
            <p:spPr bwMode="auto">
              <a:xfrm>
                <a:off x="7101" y="7215"/>
                <a:ext cx="234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1"/>
                  <a:t>[glucosa mmol/l</a:t>
                </a:r>
                <a:endParaRPr lang="es-E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3200" i="1" dirty="0" smtClean="0">
                <a:solidFill>
                  <a:schemeClr val="bg1"/>
                </a:solidFill>
              </a:rPr>
              <a:t>Lactato deshidrogenasa</a:t>
            </a:r>
            <a:r>
              <a:rPr lang="es-ES" sz="3200" dirty="0" smtClean="0">
                <a:solidFill>
                  <a:schemeClr val="bg1"/>
                </a:solidFill>
              </a:rPr>
              <a:t> (LDH)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785786" y="1628775"/>
            <a:ext cx="7489825" cy="1382713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rgbClr val="5A1AE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2800" b="1" dirty="0">
                <a:solidFill>
                  <a:srgbClr val="C00000"/>
                </a:solidFill>
              </a:rPr>
              <a:t>Presenta 5 </a:t>
            </a:r>
            <a:r>
              <a:rPr lang="es-ES" sz="2800" b="1" dirty="0" err="1">
                <a:solidFill>
                  <a:srgbClr val="C00000"/>
                </a:solidFill>
              </a:rPr>
              <a:t>isoenzimas</a:t>
            </a:r>
            <a:r>
              <a:rPr lang="es-ES" sz="2800" b="1" dirty="0">
                <a:solidFill>
                  <a:srgbClr val="C00000"/>
                </a:solidFill>
              </a:rPr>
              <a:t> con distinta composición en cuanto a sus subunidades y c/u es específica de un tejido.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755650" y="3357563"/>
            <a:ext cx="7200900" cy="5286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H</a:t>
            </a:r>
            <a:r>
              <a:rPr lang="es-ES" sz="2800" b="1" baseline="-25000"/>
              <a:t>4</a:t>
            </a:r>
            <a:r>
              <a:rPr lang="es-ES" sz="2800" b="1"/>
              <a:t>	    H</a:t>
            </a:r>
            <a:r>
              <a:rPr lang="es-ES" sz="2800" b="1" baseline="-25000"/>
              <a:t>3</a:t>
            </a:r>
            <a:r>
              <a:rPr lang="es-ES" sz="2800" b="1"/>
              <a:t>M	H</a:t>
            </a:r>
            <a:r>
              <a:rPr lang="es-ES" sz="2800" b="1" baseline="-25000"/>
              <a:t>2</a:t>
            </a:r>
            <a:r>
              <a:rPr lang="es-ES" sz="2800" b="1"/>
              <a:t>M</a:t>
            </a:r>
            <a:r>
              <a:rPr lang="es-ES" sz="2800" b="1" baseline="-25000"/>
              <a:t>2</a:t>
            </a:r>
            <a:r>
              <a:rPr lang="es-ES" sz="2800" b="1"/>
              <a:t> 	HM</a:t>
            </a:r>
            <a:r>
              <a:rPr lang="es-ES" sz="2800" b="1" baseline="-25000"/>
              <a:t>3</a:t>
            </a:r>
            <a:r>
              <a:rPr lang="es-ES" sz="2800" b="1"/>
              <a:t>		 M</a:t>
            </a:r>
            <a:r>
              <a:rPr lang="es-ES" sz="2800" b="1" baseline="-25000"/>
              <a:t>4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900113" y="4365625"/>
            <a:ext cx="40322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M &gt; Músculo</a:t>
            </a:r>
          </a:p>
          <a:p>
            <a:pPr>
              <a:spcBef>
                <a:spcPct val="50000"/>
              </a:spcBef>
            </a:pPr>
            <a:r>
              <a:rPr lang="es-ES" sz="2800" b="1"/>
              <a:t>H &gt; Corazón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 animBg="1"/>
      <p:bldP spid="38922" grpId="0" animBg="1"/>
      <p:bldP spid="389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>
                <a:solidFill>
                  <a:srgbClr val="FFFF00"/>
                </a:solidFill>
              </a:rPr>
              <a:t>Energía</a:t>
            </a:r>
            <a:r>
              <a:rPr lang="en-US" sz="2800" dirty="0" smtClean="0">
                <a:solidFill>
                  <a:srgbClr val="FFFF00"/>
                </a:solidFill>
              </a:rPr>
              <a:t> de </a:t>
            </a:r>
            <a:r>
              <a:rPr lang="en-US" sz="2800" dirty="0" err="1" smtClean="0">
                <a:solidFill>
                  <a:srgbClr val="FFFF00"/>
                </a:solidFill>
              </a:rPr>
              <a:t>activación</a:t>
            </a:r>
            <a:r>
              <a:rPr lang="en-US" sz="2800" dirty="0" smtClean="0">
                <a:solidFill>
                  <a:srgbClr val="FFFF00"/>
                </a:solidFill>
              </a:rPr>
              <a:t> de </a:t>
            </a:r>
            <a:r>
              <a:rPr lang="en-US" sz="2800" dirty="0" err="1" smtClean="0">
                <a:solidFill>
                  <a:srgbClr val="FFFF00"/>
                </a:solidFill>
              </a:rPr>
              <a:t>una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reacción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53250" name="Freeform 2"/>
          <p:cNvSpPr>
            <a:spLocks/>
          </p:cNvSpPr>
          <p:nvPr/>
        </p:nvSpPr>
        <p:spPr bwMode="auto">
          <a:xfrm>
            <a:off x="1879302" y="3665319"/>
            <a:ext cx="3552245" cy="2107917"/>
          </a:xfrm>
          <a:custGeom>
            <a:avLst/>
            <a:gdLst/>
            <a:ahLst/>
            <a:cxnLst>
              <a:cxn ang="0">
                <a:pos x="20" y="734"/>
              </a:cxn>
              <a:cxn ang="0">
                <a:pos x="140" y="734"/>
              </a:cxn>
              <a:cxn ang="0">
                <a:pos x="860" y="82"/>
              </a:cxn>
              <a:cxn ang="0">
                <a:pos x="1700" y="1223"/>
              </a:cxn>
              <a:cxn ang="0">
                <a:pos x="2540" y="1386"/>
              </a:cxn>
            </a:cxnLst>
            <a:rect l="0" t="0" r="r" b="b"/>
            <a:pathLst>
              <a:path w="2540" h="1440">
                <a:moveTo>
                  <a:pt x="20" y="734"/>
                </a:moveTo>
                <a:cubicBezTo>
                  <a:pt x="10" y="788"/>
                  <a:pt x="0" y="843"/>
                  <a:pt x="140" y="734"/>
                </a:cubicBezTo>
                <a:cubicBezTo>
                  <a:pt x="280" y="625"/>
                  <a:pt x="600" y="0"/>
                  <a:pt x="860" y="82"/>
                </a:cubicBezTo>
                <a:cubicBezTo>
                  <a:pt x="1120" y="164"/>
                  <a:pt x="1420" y="1006"/>
                  <a:pt x="1700" y="1223"/>
                </a:cubicBezTo>
                <a:cubicBezTo>
                  <a:pt x="1980" y="1440"/>
                  <a:pt x="2400" y="1359"/>
                  <a:pt x="2540" y="138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34 Grupo"/>
          <p:cNvGrpSpPr/>
          <p:nvPr/>
        </p:nvGrpSpPr>
        <p:grpSpPr>
          <a:xfrm>
            <a:off x="725516" y="2920181"/>
            <a:ext cx="6561098" cy="3509215"/>
            <a:chOff x="1132198" y="1928802"/>
            <a:chExt cx="6561098" cy="3509215"/>
          </a:xfrm>
        </p:grpSpPr>
        <p:sp>
          <p:nvSpPr>
            <p:cNvPr id="53251" name="Line 3"/>
            <p:cNvSpPr>
              <a:spLocks noChangeShapeType="1"/>
            </p:cNvSpPr>
            <p:nvPr/>
          </p:nvSpPr>
          <p:spPr bwMode="auto">
            <a:xfrm>
              <a:off x="2285984" y="2000240"/>
              <a:ext cx="0" cy="300039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52" name="Line 4"/>
            <p:cNvSpPr>
              <a:spLocks noChangeShapeType="1"/>
            </p:cNvSpPr>
            <p:nvPr/>
          </p:nvSpPr>
          <p:spPr bwMode="auto">
            <a:xfrm>
              <a:off x="2285984" y="5000633"/>
              <a:ext cx="52864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1132198" y="1928802"/>
              <a:ext cx="10823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Energia</a:t>
              </a:r>
              <a:endParaRPr lang="en-US" dirty="0" smtClean="0"/>
            </a:p>
            <a:p>
              <a:pPr algn="ctr"/>
              <a:r>
                <a:rPr lang="en-US" dirty="0" smtClean="0"/>
                <a:t> </a:t>
              </a:r>
              <a:r>
                <a:rPr lang="en-US" dirty="0" err="1" smtClean="0"/>
                <a:t>libre</a:t>
              </a:r>
              <a:r>
                <a:rPr lang="en-US" dirty="0" smtClean="0"/>
                <a:t> (G)</a:t>
              </a:r>
              <a:endParaRPr lang="en-US" dirty="0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5072066" y="5068685"/>
              <a:ext cx="2621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Progreso</a:t>
              </a:r>
              <a:r>
                <a:rPr lang="en-US" dirty="0" smtClean="0"/>
                <a:t> de la </a:t>
              </a:r>
              <a:r>
                <a:rPr lang="en-US" dirty="0" err="1" smtClean="0"/>
                <a:t>reaccion</a:t>
              </a:r>
              <a:endParaRPr lang="en-US" dirty="0"/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2307930" y="3059668"/>
            <a:ext cx="1737360" cy="719357"/>
            <a:chOff x="2714612" y="1996851"/>
            <a:chExt cx="1737360" cy="719357"/>
          </a:xfrm>
        </p:grpSpPr>
        <p:cxnSp>
          <p:nvCxnSpPr>
            <p:cNvPr id="13" name="12 Conector recto"/>
            <p:cNvCxnSpPr/>
            <p:nvPr/>
          </p:nvCxnSpPr>
          <p:spPr>
            <a:xfrm>
              <a:off x="2714612" y="2714620"/>
              <a:ext cx="1737360" cy="1588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14 CuadroTexto"/>
            <p:cNvSpPr txBox="1"/>
            <p:nvPr/>
          </p:nvSpPr>
          <p:spPr>
            <a:xfrm>
              <a:off x="2885181" y="1996851"/>
              <a:ext cx="12234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Estado de</a:t>
              </a:r>
            </a:p>
            <a:p>
              <a:pPr algn="ctr"/>
              <a:r>
                <a:rPr lang="en-US" dirty="0" err="1" smtClean="0"/>
                <a:t>activacion</a:t>
              </a:r>
              <a:endParaRPr lang="en-US" dirty="0"/>
            </a:p>
          </p:txBody>
        </p:sp>
      </p:grpSp>
      <p:grpSp>
        <p:nvGrpSpPr>
          <p:cNvPr id="28" name="27 Grupo"/>
          <p:cNvGrpSpPr/>
          <p:nvPr/>
        </p:nvGrpSpPr>
        <p:grpSpPr>
          <a:xfrm>
            <a:off x="4093880" y="3777437"/>
            <a:ext cx="2236440" cy="1071570"/>
            <a:chOff x="4500562" y="2714620"/>
            <a:chExt cx="2236440" cy="1071570"/>
          </a:xfrm>
        </p:grpSpPr>
        <p:sp>
          <p:nvSpPr>
            <p:cNvPr id="16" name="15 Cerrar llave"/>
            <p:cNvSpPr/>
            <p:nvPr/>
          </p:nvSpPr>
          <p:spPr>
            <a:xfrm>
              <a:off x="4500562" y="2714620"/>
              <a:ext cx="357190" cy="1071570"/>
            </a:xfrm>
            <a:prstGeom prst="rightBrace">
              <a:avLst>
                <a:gd name="adj1" fmla="val 8333"/>
                <a:gd name="adj2" fmla="val 4999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5000628" y="3059668"/>
              <a:ext cx="17363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Energia</a:t>
              </a:r>
              <a:r>
                <a:rPr lang="en-US" dirty="0" smtClean="0"/>
                <a:t> de </a:t>
              </a:r>
            </a:p>
            <a:p>
              <a:pPr algn="ctr"/>
              <a:r>
                <a:rPr lang="en-US" dirty="0" err="1" smtClean="0"/>
                <a:t>Activacion</a:t>
              </a:r>
              <a:r>
                <a:rPr lang="en-US" dirty="0" smtClean="0"/>
                <a:t> (Ea)</a:t>
              </a:r>
              <a:endParaRPr lang="en-US" dirty="0"/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4093880" y="4920445"/>
            <a:ext cx="2426987" cy="785818"/>
            <a:chOff x="4500562" y="3786190"/>
            <a:chExt cx="2426987" cy="785818"/>
          </a:xfrm>
        </p:grpSpPr>
        <p:sp>
          <p:nvSpPr>
            <p:cNvPr id="18" name="17 Cerrar llave"/>
            <p:cNvSpPr/>
            <p:nvPr/>
          </p:nvSpPr>
          <p:spPr>
            <a:xfrm>
              <a:off x="4500562" y="3786190"/>
              <a:ext cx="142876" cy="785818"/>
            </a:xfrm>
            <a:prstGeom prst="rightBrace">
              <a:avLst>
                <a:gd name="adj1" fmla="val 8333"/>
                <a:gd name="adj2" fmla="val 49999"/>
              </a:avLst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4857752" y="4000504"/>
              <a:ext cx="2069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dirty="0" smtClean="0"/>
                <a:t>Δ</a:t>
              </a:r>
              <a:r>
                <a:rPr lang="en-US" dirty="0" smtClean="0"/>
                <a:t>G (-) de </a:t>
              </a:r>
              <a:r>
                <a:rPr lang="en-US" dirty="0" err="1" smtClean="0"/>
                <a:t>reaccion</a:t>
              </a:r>
              <a:endParaRPr lang="en-US" dirty="0"/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93352" y="4479675"/>
            <a:ext cx="2428892" cy="646331"/>
            <a:chOff x="500034" y="3429000"/>
            <a:chExt cx="2428892" cy="646331"/>
          </a:xfrm>
        </p:grpSpPr>
        <p:cxnSp>
          <p:nvCxnSpPr>
            <p:cNvPr id="8" name="7 Conector recto"/>
            <p:cNvCxnSpPr/>
            <p:nvPr/>
          </p:nvCxnSpPr>
          <p:spPr>
            <a:xfrm>
              <a:off x="2000232" y="3786190"/>
              <a:ext cx="928694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9 CuadroTexto"/>
            <p:cNvSpPr txBox="1"/>
            <p:nvPr/>
          </p:nvSpPr>
          <p:spPr>
            <a:xfrm>
              <a:off x="500034" y="3429000"/>
              <a:ext cx="19752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G</a:t>
              </a:r>
              <a:r>
                <a:rPr lang="en-US" baseline="-25000" dirty="0" smtClean="0"/>
                <a:t>1</a:t>
              </a:r>
              <a:r>
                <a:rPr lang="en-US" dirty="0" smtClean="0"/>
                <a:t> de </a:t>
              </a:r>
              <a:r>
                <a:rPr lang="en-US" dirty="0" err="1" smtClean="0"/>
                <a:t>Reactivos</a:t>
              </a:r>
              <a:r>
                <a:rPr lang="en-US" dirty="0" smtClean="0"/>
                <a:t>  </a:t>
              </a:r>
            </a:p>
            <a:p>
              <a:pPr algn="ctr"/>
              <a:r>
                <a:rPr lang="en-US" dirty="0" smtClean="0"/>
                <a:t>A+B</a:t>
              </a:r>
              <a:endParaRPr lang="en-US" dirty="0"/>
            </a:p>
          </p:txBody>
        </p:sp>
      </p:grpSp>
      <p:grpSp>
        <p:nvGrpSpPr>
          <p:cNvPr id="27" name="26 Grupo"/>
          <p:cNvGrpSpPr/>
          <p:nvPr/>
        </p:nvGrpSpPr>
        <p:grpSpPr>
          <a:xfrm>
            <a:off x="4376786" y="5408369"/>
            <a:ext cx="3838552" cy="369332"/>
            <a:chOff x="4783468" y="4345552"/>
            <a:chExt cx="3838552" cy="369332"/>
          </a:xfrm>
        </p:grpSpPr>
        <p:cxnSp>
          <p:nvCxnSpPr>
            <p:cNvPr id="9" name="8 Conector recto"/>
            <p:cNvCxnSpPr/>
            <p:nvPr/>
          </p:nvCxnSpPr>
          <p:spPr>
            <a:xfrm>
              <a:off x="4783468" y="4643446"/>
              <a:ext cx="164592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6173913" y="4345552"/>
              <a:ext cx="2448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G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de </a:t>
              </a:r>
              <a:r>
                <a:rPr lang="en-US" dirty="0" err="1" smtClean="0"/>
                <a:t>Productos</a:t>
              </a:r>
              <a:r>
                <a:rPr lang="en-US" dirty="0" smtClean="0"/>
                <a:t> C+D</a:t>
              </a:r>
              <a:endParaRPr lang="en-US" dirty="0"/>
            </a:p>
          </p:txBody>
        </p:sp>
      </p:grpSp>
      <p:grpSp>
        <p:nvGrpSpPr>
          <p:cNvPr id="34" name="33 Grupo"/>
          <p:cNvGrpSpPr/>
          <p:nvPr/>
        </p:nvGrpSpPr>
        <p:grpSpPr>
          <a:xfrm>
            <a:off x="3071802" y="1357298"/>
            <a:ext cx="3151091" cy="482560"/>
            <a:chOff x="2614978" y="1681451"/>
            <a:chExt cx="3151091" cy="482560"/>
          </a:xfrm>
        </p:grpSpPr>
        <p:sp>
          <p:nvSpPr>
            <p:cNvPr id="30" name="29 CuadroTexto"/>
            <p:cNvSpPr txBox="1"/>
            <p:nvPr/>
          </p:nvSpPr>
          <p:spPr>
            <a:xfrm>
              <a:off x="2614978" y="1702346"/>
              <a:ext cx="9274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A + B</a:t>
              </a:r>
              <a:endParaRPr lang="en-US" sz="2400" dirty="0"/>
            </a:p>
          </p:txBody>
        </p:sp>
        <p:cxnSp>
          <p:nvCxnSpPr>
            <p:cNvPr id="32" name="31 Conector recto de flecha"/>
            <p:cNvCxnSpPr/>
            <p:nvPr/>
          </p:nvCxnSpPr>
          <p:spPr>
            <a:xfrm>
              <a:off x="3571868" y="1927214"/>
              <a:ext cx="1143008" cy="1588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32 CuadroTexto"/>
            <p:cNvSpPr txBox="1"/>
            <p:nvPr/>
          </p:nvSpPr>
          <p:spPr>
            <a:xfrm>
              <a:off x="4786314" y="1681451"/>
              <a:ext cx="9797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 + D</a:t>
              </a:r>
              <a:endParaRPr lang="en-US" sz="2400" dirty="0"/>
            </a:p>
          </p:txBody>
        </p:sp>
      </p:grpSp>
      <p:sp>
        <p:nvSpPr>
          <p:cNvPr id="37" name="Freeform 2"/>
          <p:cNvSpPr>
            <a:spLocks/>
          </p:cNvSpPr>
          <p:nvPr/>
        </p:nvSpPr>
        <p:spPr bwMode="auto">
          <a:xfrm rot="529925">
            <a:off x="1894451" y="4554564"/>
            <a:ext cx="3357586" cy="934453"/>
          </a:xfrm>
          <a:custGeom>
            <a:avLst/>
            <a:gdLst/>
            <a:ahLst/>
            <a:cxnLst>
              <a:cxn ang="0">
                <a:pos x="20" y="734"/>
              </a:cxn>
              <a:cxn ang="0">
                <a:pos x="140" y="734"/>
              </a:cxn>
              <a:cxn ang="0">
                <a:pos x="860" y="82"/>
              </a:cxn>
              <a:cxn ang="0">
                <a:pos x="1700" y="1223"/>
              </a:cxn>
              <a:cxn ang="0">
                <a:pos x="2540" y="1386"/>
              </a:cxn>
            </a:cxnLst>
            <a:rect l="0" t="0" r="r" b="b"/>
            <a:pathLst>
              <a:path w="2540" h="1440">
                <a:moveTo>
                  <a:pt x="20" y="734"/>
                </a:moveTo>
                <a:cubicBezTo>
                  <a:pt x="10" y="788"/>
                  <a:pt x="0" y="843"/>
                  <a:pt x="140" y="734"/>
                </a:cubicBezTo>
                <a:cubicBezTo>
                  <a:pt x="280" y="625"/>
                  <a:pt x="600" y="0"/>
                  <a:pt x="860" y="82"/>
                </a:cubicBezTo>
                <a:cubicBezTo>
                  <a:pt x="1120" y="164"/>
                  <a:pt x="1420" y="1006"/>
                  <a:pt x="1700" y="1223"/>
                </a:cubicBezTo>
                <a:cubicBezTo>
                  <a:pt x="1980" y="1440"/>
                  <a:pt x="2400" y="1359"/>
                  <a:pt x="2540" y="1386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37 Grupo"/>
          <p:cNvGrpSpPr/>
          <p:nvPr/>
        </p:nvGrpSpPr>
        <p:grpSpPr>
          <a:xfrm>
            <a:off x="4286332" y="4491816"/>
            <a:ext cx="2181519" cy="646332"/>
            <a:chOff x="4786314" y="2714622"/>
            <a:chExt cx="2181519" cy="1211874"/>
          </a:xfrm>
        </p:grpSpPr>
        <p:sp>
          <p:nvSpPr>
            <p:cNvPr id="39" name="38 Cerrar llave"/>
            <p:cNvSpPr/>
            <p:nvPr/>
          </p:nvSpPr>
          <p:spPr>
            <a:xfrm>
              <a:off x="4786314" y="2714622"/>
              <a:ext cx="236176" cy="937625"/>
            </a:xfrm>
            <a:prstGeom prst="rightBrace">
              <a:avLst>
                <a:gd name="adj1" fmla="val 8333"/>
                <a:gd name="adj2" fmla="val 4999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5000628" y="2714624"/>
              <a:ext cx="1967205" cy="1211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Ea de la </a:t>
              </a:r>
              <a:r>
                <a:rPr lang="en-US" dirty="0" err="1" smtClean="0"/>
                <a:t>reaccion</a:t>
              </a:r>
              <a:endParaRPr lang="en-US" dirty="0" smtClean="0"/>
            </a:p>
            <a:p>
              <a:pPr algn="ctr"/>
              <a:r>
                <a:rPr lang="en-US" dirty="0" err="1" smtClean="0"/>
                <a:t>catalizada</a:t>
              </a:r>
              <a:endParaRPr lang="en-US" dirty="0"/>
            </a:p>
          </p:txBody>
        </p:sp>
      </p:grpSp>
      <p:sp>
        <p:nvSpPr>
          <p:cNvPr id="36" name="35 CuadroTexto"/>
          <p:cNvSpPr txBox="1"/>
          <p:nvPr/>
        </p:nvSpPr>
        <p:spPr>
          <a:xfrm>
            <a:off x="3857620" y="120228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C000"/>
                </a:solidFill>
              </a:rPr>
              <a:t>Catalizador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3857620" y="2094548"/>
            <a:ext cx="5214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velocidad</a:t>
            </a:r>
            <a:r>
              <a:rPr lang="en-US" dirty="0" smtClean="0"/>
              <a:t> a la </a:t>
            </a:r>
            <a:r>
              <a:rPr lang="en-US" dirty="0" err="1" smtClean="0"/>
              <a:t>cual</a:t>
            </a:r>
            <a:r>
              <a:rPr lang="en-US" dirty="0" smtClean="0"/>
              <a:t> se produce el </a:t>
            </a:r>
            <a:r>
              <a:rPr lang="en-US" dirty="0" err="1" smtClean="0"/>
              <a:t>intermediario</a:t>
            </a:r>
            <a:r>
              <a:rPr lang="en-US" dirty="0" smtClean="0"/>
              <a:t> de </a:t>
            </a:r>
            <a:r>
              <a:rPr lang="en-US" dirty="0" err="1" smtClean="0"/>
              <a:t>transición</a:t>
            </a:r>
            <a:r>
              <a:rPr lang="en-US" dirty="0" smtClean="0"/>
              <a:t> </a:t>
            </a:r>
            <a:r>
              <a:rPr lang="en-US" dirty="0" err="1" smtClean="0"/>
              <a:t>depende</a:t>
            </a:r>
            <a:r>
              <a:rPr lang="en-US" dirty="0" smtClean="0"/>
              <a:t> de:</a:t>
            </a:r>
          </a:p>
          <a:p>
            <a:r>
              <a:rPr lang="en-US" dirty="0" smtClean="0"/>
              <a:t>1- la Ea,</a:t>
            </a:r>
          </a:p>
          <a:p>
            <a:r>
              <a:rPr lang="en-US" dirty="0" smtClean="0"/>
              <a:t>2- la </a:t>
            </a:r>
            <a:r>
              <a:rPr lang="en-US" dirty="0" err="1" smtClean="0"/>
              <a:t>frecuencia</a:t>
            </a:r>
            <a:r>
              <a:rPr lang="en-US" dirty="0" smtClean="0"/>
              <a:t> de </a:t>
            </a:r>
            <a:r>
              <a:rPr lang="en-US" dirty="0" err="1" smtClean="0"/>
              <a:t>choques</a:t>
            </a:r>
            <a:r>
              <a:rPr lang="en-US" dirty="0" smtClean="0"/>
              <a:t> entre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moléculas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3- </a:t>
            </a:r>
            <a:r>
              <a:rPr lang="en-US" dirty="0" err="1" smtClean="0"/>
              <a:t>orientación</a:t>
            </a:r>
            <a:r>
              <a:rPr lang="en-US" dirty="0" smtClean="0"/>
              <a:t> </a:t>
            </a:r>
            <a:r>
              <a:rPr lang="en-US" dirty="0" err="1" smtClean="0"/>
              <a:t>adecuada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moléculas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nimBg="1"/>
      <p:bldP spid="37" grpId="0" animBg="1"/>
      <p:bldP spid="36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7158" y="1071546"/>
            <a:ext cx="8286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i="1" dirty="0" err="1" smtClean="0">
                <a:solidFill>
                  <a:srgbClr val="0000FF"/>
                </a:solidFill>
                <a:latin typeface="Berlin Sans FB Demi" pitchFamily="34" charset="0"/>
              </a:rPr>
              <a:t>Catalizador</a:t>
            </a:r>
            <a:r>
              <a:rPr lang="en-US" sz="3200" b="1" dirty="0" smtClean="0">
                <a:latin typeface="Berlin Sans FB Demi" pitchFamily="34" charset="0"/>
              </a:rPr>
              <a:t>: </a:t>
            </a:r>
            <a:r>
              <a:rPr lang="en-US" sz="3200" b="1" dirty="0" err="1" smtClean="0">
                <a:latin typeface="Berlin Sans FB Demi" pitchFamily="34" charset="0"/>
              </a:rPr>
              <a:t>agente</a:t>
            </a:r>
            <a:r>
              <a:rPr lang="en-US" sz="3200" b="1" dirty="0" smtClean="0">
                <a:latin typeface="Berlin Sans FB Demi" pitchFamily="34" charset="0"/>
              </a:rPr>
              <a:t> </a:t>
            </a:r>
            <a:r>
              <a:rPr lang="en-US" sz="3200" b="1" dirty="0" err="1" smtClean="0">
                <a:latin typeface="Berlin Sans FB Demi" pitchFamily="34" charset="0"/>
              </a:rPr>
              <a:t>capaz</a:t>
            </a:r>
            <a:r>
              <a:rPr lang="en-US" sz="3200" b="1" dirty="0" smtClean="0">
                <a:latin typeface="Berlin Sans FB Demi" pitchFamily="34" charset="0"/>
              </a:rPr>
              <a:t> de </a:t>
            </a:r>
            <a:r>
              <a:rPr lang="en-US" sz="3200" b="1" dirty="0" err="1" smtClean="0">
                <a:latin typeface="Berlin Sans FB Demi" pitchFamily="34" charset="0"/>
              </a:rPr>
              <a:t>acelerar</a:t>
            </a:r>
            <a:r>
              <a:rPr lang="en-US" sz="3200" b="1" dirty="0" smtClean="0">
                <a:latin typeface="Berlin Sans FB Demi" pitchFamily="34" charset="0"/>
              </a:rPr>
              <a:t> </a:t>
            </a:r>
            <a:r>
              <a:rPr lang="en-US" sz="3200" b="1" dirty="0" err="1" smtClean="0">
                <a:latin typeface="Berlin Sans FB Demi" pitchFamily="34" charset="0"/>
              </a:rPr>
              <a:t>una</a:t>
            </a:r>
            <a:r>
              <a:rPr lang="en-US" sz="3200" b="1" dirty="0" smtClean="0">
                <a:latin typeface="Berlin Sans FB Demi" pitchFamily="34" charset="0"/>
              </a:rPr>
              <a:t> </a:t>
            </a:r>
            <a:r>
              <a:rPr lang="en-US" sz="3200" b="1" dirty="0" err="1" smtClean="0">
                <a:latin typeface="Berlin Sans FB Demi" pitchFamily="34" charset="0"/>
              </a:rPr>
              <a:t>reacción</a:t>
            </a:r>
            <a:r>
              <a:rPr lang="en-US" sz="3200" b="1" dirty="0" smtClean="0">
                <a:latin typeface="Berlin Sans FB Demi" pitchFamily="34" charset="0"/>
              </a:rPr>
              <a:t> </a:t>
            </a:r>
            <a:r>
              <a:rPr lang="en-US" sz="3200" b="1" dirty="0" err="1" smtClean="0">
                <a:latin typeface="Berlin Sans FB Demi" pitchFamily="34" charset="0"/>
              </a:rPr>
              <a:t>química</a:t>
            </a:r>
            <a:r>
              <a:rPr lang="en-US" sz="3200" b="1" dirty="0" smtClean="0">
                <a:latin typeface="Berlin Sans FB Demi" pitchFamily="34" charset="0"/>
              </a:rPr>
              <a:t>, sin </a:t>
            </a:r>
            <a:r>
              <a:rPr lang="en-US" sz="3200" b="1" dirty="0" err="1" smtClean="0">
                <a:latin typeface="Berlin Sans FB Demi" pitchFamily="34" charset="0"/>
              </a:rPr>
              <a:t>formar</a:t>
            </a:r>
            <a:r>
              <a:rPr lang="en-US" sz="3200" b="1" dirty="0" smtClean="0">
                <a:latin typeface="Berlin Sans FB Demi" pitchFamily="34" charset="0"/>
              </a:rPr>
              <a:t> parte de los </a:t>
            </a:r>
            <a:r>
              <a:rPr lang="en-US" sz="3200" b="1" dirty="0" err="1" smtClean="0">
                <a:latin typeface="Berlin Sans FB Demi" pitchFamily="34" charset="0"/>
              </a:rPr>
              <a:t>productos</a:t>
            </a:r>
            <a:r>
              <a:rPr lang="en-US" sz="3200" b="1" dirty="0" smtClean="0">
                <a:latin typeface="Berlin Sans FB Demi" pitchFamily="34" charset="0"/>
              </a:rPr>
              <a:t> </a:t>
            </a:r>
            <a:r>
              <a:rPr lang="en-US" sz="3200" b="1" dirty="0" err="1" smtClean="0">
                <a:latin typeface="Berlin Sans FB Demi" pitchFamily="34" charset="0"/>
              </a:rPr>
              <a:t>formados</a:t>
            </a:r>
            <a:r>
              <a:rPr lang="en-US" sz="3200" b="1" dirty="0" smtClean="0">
                <a:latin typeface="Berlin Sans FB Demi" pitchFamily="34" charset="0"/>
              </a:rPr>
              <a:t>, </a:t>
            </a:r>
            <a:r>
              <a:rPr lang="en-US" sz="3200" b="1" dirty="0" err="1" smtClean="0">
                <a:latin typeface="Berlin Sans FB Demi" pitchFamily="34" charset="0"/>
              </a:rPr>
              <a:t>ni</a:t>
            </a:r>
            <a:r>
              <a:rPr lang="en-US" sz="3200" b="1" dirty="0" smtClean="0">
                <a:latin typeface="Berlin Sans FB Demi" pitchFamily="34" charset="0"/>
              </a:rPr>
              <a:t> </a:t>
            </a:r>
            <a:r>
              <a:rPr lang="en-US" sz="3200" b="1" dirty="0" err="1" smtClean="0">
                <a:latin typeface="Berlin Sans FB Demi" pitchFamily="34" charset="0"/>
              </a:rPr>
              <a:t>desgastarse</a:t>
            </a:r>
            <a:r>
              <a:rPr lang="en-US" sz="3200" b="1" dirty="0" smtClean="0">
                <a:latin typeface="Berlin Sans FB Demi" pitchFamily="34" charset="0"/>
              </a:rPr>
              <a:t> en el </a:t>
            </a:r>
            <a:r>
              <a:rPr lang="en-US" sz="3200" b="1" dirty="0" err="1" smtClean="0">
                <a:latin typeface="Berlin Sans FB Demi" pitchFamily="34" charset="0"/>
              </a:rPr>
              <a:t>proceso</a:t>
            </a:r>
            <a:r>
              <a:rPr lang="en-US" sz="3200" b="1" dirty="0" smtClean="0">
                <a:latin typeface="Berlin Sans FB Demi" pitchFamily="34" charset="0"/>
              </a:rPr>
              <a:t>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00034" y="3709104"/>
            <a:ext cx="8001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Las ENZIMAS son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macromoléculas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que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funcionan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como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catalizadores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biológicos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,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ya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que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disminuyen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la Ea y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favorecen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la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orientación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de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las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moléculas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Berlin Sans FB Demi" pitchFamily="34" charset="0"/>
              </a:rPr>
              <a:t>reaccionantes</a:t>
            </a:r>
            <a:r>
              <a:rPr lang="en-US" sz="3200" b="1" i="1" dirty="0" smtClean="0">
                <a:solidFill>
                  <a:srgbClr val="FF0000"/>
                </a:solidFill>
                <a:latin typeface="Berlin Sans FB Dem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1" name="Rectangle 5"/>
          <p:cNvSpPr>
            <a:spLocks noGrp="1" noChangeArrowheads="1"/>
          </p:cNvSpPr>
          <p:nvPr>
            <p:ph idx="1"/>
          </p:nvPr>
        </p:nvSpPr>
        <p:spPr>
          <a:xfrm>
            <a:off x="468313" y="571480"/>
            <a:ext cx="8280400" cy="5456238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AR" sz="2800" b="1" dirty="0" smtClean="0">
                <a:solidFill>
                  <a:srgbClr val="FF0000"/>
                </a:solidFill>
                <a:latin typeface="Berlin Sans FB Demi" pitchFamily="34" charset="0"/>
              </a:rPr>
              <a:t>Ningún organismo puede vivir sin ENZIMAS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AR" sz="2800" b="1" dirty="0" smtClean="0">
              <a:latin typeface="Berlin Sans FB Demi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AR" sz="2800" dirty="0" smtClean="0">
                <a:latin typeface="Berlin Sans FB Demi" pitchFamily="34" charset="0"/>
              </a:rPr>
              <a:t>La mayoría de las reacciones deben ser catalizadas para que ocurran en el tiempo y el momento que la célula lo requiere.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AR" sz="2800" dirty="0" smtClean="0">
              <a:latin typeface="Berlin Sans FB Demi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AR" sz="2800" dirty="0" smtClean="0">
                <a:latin typeface="Berlin Sans FB Demi" pitchFamily="34" charset="0"/>
              </a:rPr>
              <a:t>Las enzimas en general son proteínas que deben ser sintetizadas correctamente, con la estructura primaria, secundaria, terciaria y cuaternaria, si la tuvieran, de toda proteína.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AR" sz="2800" dirty="0" smtClean="0">
              <a:latin typeface="Berlin Sans FB Demi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s-AR" sz="2800" dirty="0" smtClean="0">
                <a:latin typeface="Berlin Sans FB Demi" pitchFamily="34" charset="0"/>
              </a:rPr>
              <a:t>Cualquier alteración de la síntesis de estas proteínas puede llevar a una patología </a:t>
            </a:r>
          </a:p>
          <a:p>
            <a:pPr>
              <a:lnSpc>
                <a:spcPct val="90000"/>
              </a:lnSpc>
              <a:buFontTx/>
              <a:buNone/>
            </a:pPr>
            <a:endParaRPr lang="es-A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3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3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3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 descr="Diagonal hacia arriba clara"/>
          <p:cNvSpPr>
            <a:spLocks noGrp="1" noChangeArrowheads="1"/>
          </p:cNvSpPr>
          <p:nvPr>
            <p:ph idx="1"/>
          </p:nvPr>
        </p:nvSpPr>
        <p:spPr>
          <a:xfrm>
            <a:off x="457200" y="1357313"/>
            <a:ext cx="8229600" cy="4525962"/>
          </a:xfrm>
          <a:solidFill>
            <a:schemeClr val="bg1">
              <a:lumMod val="85000"/>
            </a:schemeClr>
          </a:solidFill>
          <a:ln>
            <a:solidFill>
              <a:srgbClr val="5A1AE8"/>
            </a:solidFill>
          </a:ln>
        </p:spPr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>
                <a:solidFill>
                  <a:srgbClr val="0000FF"/>
                </a:solidFill>
                <a:latin typeface="Berlin Sans FB" pitchFamily="34" charset="0"/>
              </a:rPr>
              <a:t>Transformación de moléculas de nutrientes simples en moléculas mas complejas, y viceversa.</a:t>
            </a:r>
          </a:p>
          <a:p>
            <a:pPr marL="365760" indent="-256032" algn="just" fontAlgn="auto">
              <a:spcAft>
                <a:spcPts val="0"/>
              </a:spcAft>
              <a:buFontTx/>
              <a:buNone/>
              <a:defRPr/>
            </a:pPr>
            <a:endParaRPr lang="es-ES" dirty="0" smtClean="0">
              <a:solidFill>
                <a:srgbClr val="0000FF"/>
              </a:solidFill>
              <a:latin typeface="Berlin Sans FB" pitchFamily="34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>
                <a:solidFill>
                  <a:srgbClr val="0000FF"/>
                </a:solidFill>
                <a:latin typeface="Berlin Sans FB" pitchFamily="34" charset="0"/>
              </a:rPr>
              <a:t>Extracción de energía desde combustibles o compuestos degradables por oxidación.</a:t>
            </a:r>
          </a:p>
          <a:p>
            <a:pPr marL="365760" indent="-256032" algn="just" fontAlgn="auto">
              <a:spcAft>
                <a:spcPts val="0"/>
              </a:spcAft>
              <a:buFontTx/>
              <a:buNone/>
              <a:defRPr/>
            </a:pPr>
            <a:endParaRPr lang="es-ES" dirty="0" smtClean="0">
              <a:solidFill>
                <a:srgbClr val="0000FF"/>
              </a:solidFill>
              <a:latin typeface="Berlin Sans FB" pitchFamily="34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" dirty="0" smtClean="0">
                <a:solidFill>
                  <a:srgbClr val="0000FF"/>
                </a:solidFill>
                <a:latin typeface="Berlin Sans FB" pitchFamily="34" charset="0"/>
              </a:rPr>
              <a:t>Polimerización de subunidades para formar macromoléculas, etc.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1414"/>
            <a:ext cx="8229600" cy="1143000"/>
          </a:xfrm>
          <a:solidFill>
            <a:srgbClr val="92D050"/>
          </a:solidFill>
          <a:ln>
            <a:solidFill>
              <a:srgbClr val="5A1AE8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6">
                    <a:lumMod val="50000"/>
                  </a:schemeClr>
                </a:solidFill>
              </a:rPr>
              <a:t>FUNCION DE LAS ENZIMAS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4990</TotalTime>
  <Words>2076</Words>
  <Application>Microsoft PowerPoint</Application>
  <PresentationFormat>Presentación en pantalla (4:3)</PresentationFormat>
  <Paragraphs>500</Paragraphs>
  <Slides>56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8" baseType="lpstr">
      <vt:lpstr>Concurrencia</vt:lpstr>
      <vt:lpstr>Imagen de mapa de bits</vt:lpstr>
      <vt:lpstr>EQUIPO DOCENTE</vt:lpstr>
      <vt:lpstr>Diapositiva 2</vt:lpstr>
      <vt:lpstr>Diapositiva 3</vt:lpstr>
      <vt:lpstr>BOLILLA 1</vt:lpstr>
      <vt:lpstr>Diapositiva 5</vt:lpstr>
      <vt:lpstr>Energía de activación de una reacción</vt:lpstr>
      <vt:lpstr>Diapositiva 7</vt:lpstr>
      <vt:lpstr>Diapositiva 8</vt:lpstr>
      <vt:lpstr>FUNCION DE LAS ENZIMAS</vt:lpstr>
      <vt:lpstr>Ejemplos de transformaciones mediadas por enzimas</vt:lpstr>
      <vt:lpstr>Diapositiva 11</vt:lpstr>
      <vt:lpstr>Tipos de reacciones catalizadas por enzimas</vt:lpstr>
      <vt:lpstr>DENOMINACION DE LAS ENZIMAS</vt:lpstr>
      <vt:lpstr>Cómo se clasifican las enzimas???</vt:lpstr>
      <vt:lpstr>Diapositiva 15</vt:lpstr>
      <vt:lpstr>NATURALEZA Y COMPORTAMIENTO DE LAS ENZIMAS</vt:lpstr>
      <vt:lpstr>CARACTERISTICAS DE LAS ENZIMAS </vt:lpstr>
      <vt:lpstr>REACCION ENZIMATICA</vt:lpstr>
      <vt:lpstr>Diagrama de coordenadas de una reacción enzimática catalizada y sin catalizar</vt:lpstr>
      <vt:lpstr>ESPECIFICIDAD DE LAS ENZIMAS</vt:lpstr>
      <vt:lpstr>Diapositiva 21</vt:lpstr>
      <vt:lpstr>Diapositiva 22</vt:lpstr>
      <vt:lpstr>VITAMINAS-COENZIMAS</vt:lpstr>
      <vt:lpstr>Enzimas que requieren iones metálicos como cofactores</vt:lpstr>
      <vt:lpstr>DISTRIBUCION DE LAS ENZIMAS</vt:lpstr>
      <vt:lpstr>ACTIVIDAD ENZIMATICA</vt:lpstr>
      <vt:lpstr>ACTIVIDAD ESPECIFICA</vt:lpstr>
      <vt:lpstr>Factores que afectan la actividad enzimática</vt:lpstr>
      <vt:lpstr>Influencia del pH sobre la actividad enzimática</vt:lpstr>
      <vt:lpstr>Ejemplos de enzimas con  diferentes pH óptimos</vt:lpstr>
      <vt:lpstr>Influencia de la Temperatura sobre la actividad enzimática</vt:lpstr>
      <vt:lpstr>Efecto de la concentración  de enzima sobre la actividad</vt:lpstr>
      <vt:lpstr>VARIACION DE LA VELOCIDAD DE REACCION CON LA CONCENTRACION DE SUSTRATO</vt:lpstr>
      <vt:lpstr>GRÁFICA DOBLE RECÍPROCA O DE  LINEWEAVER-BURK</vt:lpstr>
      <vt:lpstr>INHIBICION ENZIMATICA</vt:lpstr>
      <vt:lpstr>INHIBICION IRREVERSIBLE</vt:lpstr>
      <vt:lpstr>INHIBICION IRREVERSIBLE</vt:lpstr>
      <vt:lpstr>Inhibidor competitivo</vt:lpstr>
      <vt:lpstr>Diapositiva 39</vt:lpstr>
      <vt:lpstr>Inhibidor acompetitivo</vt:lpstr>
      <vt:lpstr>REGULACION DE LAS REACCIONES CATALIZADAS POR ENZIMAS</vt:lpstr>
      <vt:lpstr>ENZIMAS ALOSTERICAS</vt:lpstr>
      <vt:lpstr>Diapositiva 43</vt:lpstr>
      <vt:lpstr>Diapositiva 44</vt:lpstr>
      <vt:lpstr>CINETICA DE UNA ENZIMA ALOSTERICA Curva Sigmoidea</vt:lpstr>
      <vt:lpstr>Regulación de la actividad de la Aspartato transcarbamilasa (ATCasa)</vt:lpstr>
      <vt:lpstr>EJEMPLOS DE ENZIMAS ALOSTERICAS</vt:lpstr>
      <vt:lpstr>COOPERATIVIDAD</vt:lpstr>
      <vt:lpstr>REGULACION POR MODIFICACION COVALENTE</vt:lpstr>
      <vt:lpstr>Ejemplo de regulación covalente</vt:lpstr>
      <vt:lpstr>REGULACION POR PROTEOLISIS</vt:lpstr>
      <vt:lpstr>REGULACION POR PROTEINAS</vt:lpstr>
      <vt:lpstr>ISOENZIMAS</vt:lpstr>
      <vt:lpstr>Diapositiva 54</vt:lpstr>
      <vt:lpstr>Ejemplo de isoenzimas: Glucoquinasa y hexoquinasa</vt:lpstr>
      <vt:lpstr>Lactato deshidrogenasa (LDH)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ENZIMAS</dc:title>
  <dc:creator>Irma</dc:creator>
  <cp:lastModifiedBy>Your User Name</cp:lastModifiedBy>
  <cp:revision>249</cp:revision>
  <dcterms:created xsi:type="dcterms:W3CDTF">2007-06-08T23:09:50Z</dcterms:created>
  <dcterms:modified xsi:type="dcterms:W3CDTF">2014-03-17T01:52:00Z</dcterms:modified>
</cp:coreProperties>
</file>